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99" r:id="rId2"/>
    <p:sldId id="300" r:id="rId3"/>
    <p:sldId id="301" r:id="rId4"/>
    <p:sldId id="303" r:id="rId5"/>
    <p:sldId id="302" r:id="rId6"/>
    <p:sldId id="305" r:id="rId7"/>
    <p:sldId id="307" r:id="rId8"/>
    <p:sldId id="308" r:id="rId9"/>
    <p:sldId id="309" r:id="rId10"/>
    <p:sldId id="314" r:id="rId11"/>
    <p:sldId id="257" r:id="rId12"/>
    <p:sldId id="288" r:id="rId13"/>
    <p:sldId id="285" r:id="rId14"/>
    <p:sldId id="286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6" r:id="rId23"/>
    <p:sldId id="295" r:id="rId24"/>
    <p:sldId id="310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11" r:id="rId33"/>
    <p:sldId id="315" r:id="rId34"/>
    <p:sldId id="317" r:id="rId35"/>
    <p:sldId id="316" r:id="rId36"/>
    <p:sldId id="312" r:id="rId37"/>
    <p:sldId id="313" r:id="rId38"/>
    <p:sldId id="29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FF00"/>
    <a:srgbClr val="005EA4"/>
    <a:srgbClr val="0072C8"/>
    <a:srgbClr val="EF4C1F"/>
    <a:srgbClr val="FF66FF"/>
    <a:srgbClr val="000000"/>
    <a:srgbClr val="FF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886" autoAdjust="0"/>
    <p:restoredTop sz="86388" autoAdjust="0"/>
  </p:normalViewPr>
  <p:slideViewPr>
    <p:cSldViewPr>
      <p:cViewPr>
        <p:scale>
          <a:sx n="70" d="100"/>
          <a:sy n="70" d="100"/>
        </p:scale>
        <p:origin x="-115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Спеціаліст   - 5</c:v>
                </c:pt>
                <c:pt idx="1">
                  <c:v>Спеціаліст І категорії - 7</c:v>
                </c:pt>
                <c:pt idx="2">
                  <c:v>Спеціаліст ІІ категорії - 5 </c:v>
                </c:pt>
                <c:pt idx="3">
                  <c:v>Спеціаліст вищої  категорії -  29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5</c:v>
                </c:pt>
                <c:pt idx="3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621359200829533"/>
          <c:y val="0.14636694407692072"/>
          <c:w val="0.32380325797133652"/>
          <c:h val="0.6519834286089424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88340184423952"/>
          <c:y val="0.20126660309348343"/>
          <c:w val="0.49303322615219719"/>
          <c:h val="0.9126984126984126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cat>
            <c:strRef>
              <c:f>Лист1!$A$2:$A$3</c:f>
              <c:strCache>
                <c:ptCount val="2"/>
                <c:pt idx="0">
                  <c:v>Старший учитель - 19</c:v>
                </c:pt>
                <c:pt idx="1">
                  <c:v>Учитель методист - 2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928251383087769"/>
          <c:y val="0.19424205842208009"/>
          <c:w val="0.37422394336101178"/>
          <c:h val="0.60836643150761027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0.05837</cdr:x>
      <cdr:y>0.69046</cdr:y>
    </cdr:from>
    <cdr:to>
      <cdr:x>0.21842</cdr:x>
      <cdr:y>1</cdr:y>
    </cdr:to>
    <cdr:pic>
      <cdr:nvPicPr>
        <cdr:cNvPr id="2" name="Рисунок 1" descr="http://nachalo4ka.ru/wp-content/uploads/2014/08/globus-kolokolchik-knigi.png"/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6265" y="2187624"/>
          <a:ext cx="921978" cy="9807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301E2-A4E4-4761-B36F-B374BD90004E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BF48F-7727-4588-8FCB-5F886603E7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14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18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BF48F-7727-4588-8FCB-5F886603E72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7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ас\Desktop\Снова в школу. Банеры вертикальные и горизонтальные, колокольчик школьный\sdrty.png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-99392"/>
            <a:ext cx="9144000" cy="2808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583950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 cmpd="thickThin">
            <a:solidFill>
              <a:schemeClr val="accent5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DSC01644"/>
          <p:cNvPicPr preferRelativeResize="0"/>
          <p:nvPr/>
        </p:nvPicPr>
        <p:blipFill rotWithShape="1">
          <a:blip r:embed="rId5">
            <a:alphaModFix/>
          </a:blip>
          <a:srcRect b="2489"/>
          <a:stretch/>
        </p:blipFill>
        <p:spPr>
          <a:xfrm>
            <a:off x="251520" y="2124362"/>
            <a:ext cx="8568952" cy="473363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2665207" y="836712"/>
            <a:ext cx="6048672" cy="19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ЗВІТ </a:t>
            </a:r>
            <a:endParaRPr sz="20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ДИРЕКТОРА</a:t>
            </a:r>
            <a:br>
              <a:rPr lang="uk-UA" sz="20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20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НОВОСІЛЬСЬКОГО  ЗЗСО </a:t>
            </a:r>
            <a:endParaRPr lang="uk-UA" sz="2000" b="1" i="0" u="none" strike="noStrike" dirty="0" smtClean="0">
              <a:ln w="10541" cmpd="sng">
                <a:solidFill>
                  <a:srgbClr val="FFFF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РЕНІЙСЬКОЇ </a:t>
            </a:r>
            <a:r>
              <a:rPr lang="uk-UA" sz="24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МІСЬКОЇ РАДИ</a:t>
            </a:r>
            <a:endParaRPr sz="20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 ВІТАЛІЯ МИКОЛАЙОВИЧА</a:t>
            </a:r>
            <a:endParaRPr sz="20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2051720" y="5877272"/>
            <a:ext cx="5243954" cy="81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 smtClean="0"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2022–2023 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>
                <a:solidFill>
                  <a:schemeClr val="tx2">
                    <a:lumMod val="7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навчальний рік</a:t>
            </a:r>
            <a:endParaRPr sz="2400" b="0" i="0" u="none" strike="noStrike" cap="none" dirty="0">
              <a:solidFill>
                <a:schemeClr val="tx2">
                  <a:lumMod val="75000"/>
                </a:schemeClr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896544" cy="646673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Команда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супроводу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складі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постійних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учасників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залучених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фахівців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в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активній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співпраці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з батьками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учнів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особливими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.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освітніми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потребами,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розробили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індивідуальні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програми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розвитку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кожної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дитини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систематично проводили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моніторинг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її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виконання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з метою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коригування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визначення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динаміки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розвитку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дитини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6" name="Picture 2" descr="C:\Users\admin\Desktop\11 -\зображення_viber_2023-06-05_12-17-13-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" y="2636912"/>
            <a:ext cx="3600400" cy="4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695450" cy="4801314"/>
            <a:chOff x="968867" y="1468345"/>
            <a:chExt cx="8734766" cy="689909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734766" cy="6899097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uk-UA" sz="6000" b="1" dirty="0" smtClean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Про підсумки та результативність участі учнів у предметних    	олімпіадах  ,конкурсах  , </a:t>
              </a:r>
              <a:r>
                <a:rPr lang="uk-UA" sz="6600" b="1" dirty="0" smtClean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МАН</a:t>
              </a:r>
              <a:endParaRPr lang="ru-RU" sz="60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823" y="465433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695450" cy="4680693"/>
            <a:chOff x="968867" y="1468345"/>
            <a:chExt cx="8734766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734766" cy="145942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823" y="465433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29848" y="-116954"/>
            <a:ext cx="4398298" cy="126188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u="sng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Шкільний</a:t>
            </a:r>
            <a:r>
              <a:rPr lang="uk-UA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 етап  предметних олімпіад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algn="ctr"/>
            <a:r>
              <a:rPr lang="uk-UA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(Призери – 21 учень)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1" t="22761" r="21330" b="9860"/>
          <a:stretch/>
        </p:blipFill>
        <p:spPr bwMode="auto">
          <a:xfrm>
            <a:off x="-94847" y="1077218"/>
            <a:ext cx="4563400" cy="575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6" t="28320" r="14861" b="9218"/>
          <a:stretch/>
        </p:blipFill>
        <p:spPr bwMode="auto">
          <a:xfrm>
            <a:off x="4268450" y="0"/>
            <a:ext cx="4920892" cy="675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5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gorono-ozersk.ru/sites/default/files/news_images/10.04.2014/detisknig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0324"/>
            <a:ext cx="1604062" cy="16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4910" y="0"/>
            <a:ext cx="6881178" cy="107721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i="1" u="sng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Міський</a:t>
            </a:r>
            <a:r>
              <a:rPr lang="uk-UA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 етап  предметних олімпіад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algn="ctr"/>
            <a:r>
              <a:rPr lang="uk-UA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(Призери – 16 учнів)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7" t="22015" r="51315" b="11008"/>
          <a:stretch/>
        </p:blipFill>
        <p:spPr bwMode="auto">
          <a:xfrm>
            <a:off x="107504" y="1002204"/>
            <a:ext cx="4680520" cy="57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7445" y="2266462"/>
            <a:ext cx="4305404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>
                <a:solidFill>
                  <a:schemeClr val="tx2">
                    <a:lumMod val="75000"/>
                  </a:schemeClr>
                </a:solidFill>
              </a:rPr>
              <a:t>Обласний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етап  предметних олімпіад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68984" r="51661" b="20755"/>
          <a:stretch/>
        </p:blipFill>
        <p:spPr bwMode="auto">
          <a:xfrm>
            <a:off x="4802314" y="3501008"/>
            <a:ext cx="4437019" cy="9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2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7720" y="158265"/>
            <a:ext cx="66590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Шкільний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 етап конкурсу імені Шевченка (переможці – 7 учнів)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52612" r="51441" b="18470"/>
          <a:stretch/>
        </p:blipFill>
        <p:spPr bwMode="auto">
          <a:xfrm>
            <a:off x="1691680" y="1016733"/>
            <a:ext cx="5470528" cy="562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19672" y="704024"/>
            <a:ext cx="7131807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Міський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 етап конкурсу імені Шевченка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(переможці - 3 учнів)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70103" r="50795" b="14948"/>
          <a:stretch/>
        </p:blipFill>
        <p:spPr bwMode="auto">
          <a:xfrm>
            <a:off x="1125938" y="2457822"/>
            <a:ext cx="7556734" cy="284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4509" y="421213"/>
            <a:ext cx="670381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>
                <a:solidFill>
                  <a:schemeClr val="tx2">
                    <a:lumMod val="75000"/>
                  </a:schemeClr>
                </a:solidFill>
              </a:rPr>
              <a:t>Шкільний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етап конкурсу імені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Петра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Яцика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(переможці – 9 учнів)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8" t="44361" r="3603" b="19735"/>
          <a:stretch/>
        </p:blipFill>
        <p:spPr bwMode="auto">
          <a:xfrm>
            <a:off x="691862" y="1252211"/>
            <a:ext cx="7789709" cy="50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7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2194" y="208913"/>
            <a:ext cx="710791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>
                <a:solidFill>
                  <a:schemeClr val="tx2">
                    <a:lumMod val="75000"/>
                  </a:schemeClr>
                </a:solidFill>
              </a:rPr>
              <a:t>Міський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етап конкурсу імені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Петра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Яцика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(переможці – 3 учнів)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8" t="45709" r="3499" b="38433"/>
          <a:stretch/>
        </p:blipFill>
        <p:spPr bwMode="auto">
          <a:xfrm>
            <a:off x="239081" y="2312876"/>
            <a:ext cx="9009286" cy="25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9232" y="244567"/>
            <a:ext cx="521168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</a:rPr>
              <a:t>МАН (</a:t>
            </a:r>
            <a:r>
              <a:rPr lang="uk-UA" sz="3200" b="1" i="1" u="sng" dirty="0">
                <a:solidFill>
                  <a:schemeClr val="tx2">
                    <a:lumMod val="75000"/>
                  </a:schemeClr>
                </a:solidFill>
              </a:rPr>
              <a:t>шкільний</a:t>
            </a:r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</a:rPr>
              <a:t>) – 4 роботи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t="50186" r="24582" b="30038"/>
          <a:stretch/>
        </p:blipFill>
        <p:spPr bwMode="auto">
          <a:xfrm>
            <a:off x="254238" y="860495"/>
            <a:ext cx="7969192" cy="223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1" y="3336597"/>
            <a:ext cx="821192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МАН (</a:t>
            </a:r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міський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  -  переможці 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– 4 учні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0" t="31428" r="24069" b="49300"/>
          <a:stretch/>
        </p:blipFill>
        <p:spPr bwMode="auto">
          <a:xfrm>
            <a:off x="621006" y="3937143"/>
            <a:ext cx="7832099" cy="239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4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1267" y="656692"/>
            <a:ext cx="6704199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МАН (</a:t>
            </a:r>
            <a:r>
              <a:rPr lang="uk-UA" sz="2400" b="1" i="1" u="sng" dirty="0">
                <a:solidFill>
                  <a:schemeClr val="tx2">
                    <a:lumMod val="75000"/>
                  </a:schemeClr>
                </a:solidFill>
              </a:rPr>
              <a:t>обласний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) – </a:t>
            </a:r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роботи відправлені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8" t="46455" r="3184" b="29105"/>
          <a:stretch/>
        </p:blipFill>
        <p:spPr bwMode="auto">
          <a:xfrm>
            <a:off x="504238" y="1409243"/>
            <a:ext cx="6975052" cy="245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9" t="62454" r="3218" b="28964"/>
          <a:stretch/>
        </p:blipFill>
        <p:spPr bwMode="auto">
          <a:xfrm>
            <a:off x="537776" y="5216472"/>
            <a:ext cx="6974545" cy="107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6866" y="4293096"/>
            <a:ext cx="570520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МАН (обласний) – </a:t>
            </a:r>
            <a:r>
              <a:rPr lang="uk-UA" sz="2800" b="1" i="1" u="sng" dirty="0" smtClean="0">
                <a:solidFill>
                  <a:schemeClr val="tx2">
                    <a:lumMod val="75000"/>
                  </a:schemeClr>
                </a:solidFill>
              </a:rPr>
              <a:t> 1 </a:t>
            </a:r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учасник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 descr="C:\Users\Оксана Александровна\Desktop\Без названия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152" y="3429000"/>
            <a:ext cx="2624214" cy="29991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973435" y="1124744"/>
            <a:ext cx="4392488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dirty="0" smtClean="0">
                <a:solidFill>
                  <a:srgbClr val="C00000"/>
                </a:solidFill>
              </a:rPr>
              <a:t>АДМІНІСТРАЦІЯ ЗАКЛАДУ 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155574" y="1844824"/>
            <a:ext cx="7584777" cy="446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CADEE6"/>
                </a:solidFill>
                <a:latin typeface="Candara"/>
                <a:ea typeface="Candara"/>
                <a:cs typeface="Candara"/>
                <a:sym typeface="Candara"/>
              </a:rPr>
              <a:t>                 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CADEE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Директор ЗЗСО – Віталій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endParaRPr sz="2800" b="1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Заступники директора – </a:t>
            </a:r>
            <a:endParaRPr dirty="0"/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Мітіогло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М.М.</a:t>
            </a: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Узун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А.В.                                                                        </a:t>
            </a:r>
            <a:r>
              <a:rPr lang="uk-UA" sz="2800" b="1" dirty="0" err="1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О.І</a:t>
            </a:r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lang="" sz="2800" b="1" dirty="0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Барак М.І.</a:t>
            </a: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8" name="Google Shape;108;p16" descr="Записная книжка Blankster Megapolis - купить в Киеве и Украине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6913" y="2420888"/>
            <a:ext cx="8229600" cy="32710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http://nachalo4ka.ru/wp-content/uploads/2014/08/globus-kolokolchik-knig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93288"/>
            <a:ext cx="1056335" cy="126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6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0005" y="2901448"/>
            <a:ext cx="4409069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b="1" i="1" u="sng" dirty="0">
                <a:solidFill>
                  <a:schemeClr val="tx2">
                    <a:lumMod val="75000"/>
                  </a:schemeClr>
                </a:solidFill>
              </a:rPr>
              <a:t>Міський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етап  конкурсу «Юний дослідник»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(Призери – 1 учень)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103" y="476672"/>
            <a:ext cx="513867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b="1" i="1" u="sng" dirty="0">
                <a:solidFill>
                  <a:schemeClr val="tx2">
                    <a:lumMod val="75000"/>
                  </a:schemeClr>
                </a:solidFill>
              </a:rPr>
              <a:t>Шкільний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етап конкурсу «Юний дослідник» (переможці –  </a:t>
            </a:r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</a:rPr>
              <a:t>1 учень)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38200" r="49915" b="56345"/>
          <a:stretch/>
        </p:blipFill>
        <p:spPr bwMode="auto">
          <a:xfrm>
            <a:off x="671312" y="1677632"/>
            <a:ext cx="8205267" cy="78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43954" r="50705" b="49007"/>
          <a:stretch/>
        </p:blipFill>
        <p:spPr bwMode="auto">
          <a:xfrm>
            <a:off x="1547663" y="4588390"/>
            <a:ext cx="7562237" cy="10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8892" y="242645"/>
            <a:ext cx="6232157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Міжнародний математичний конкурс «Кенгуру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» - учасники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31125" r="51330" b="23152"/>
          <a:stretch/>
        </p:blipFill>
        <p:spPr bwMode="auto">
          <a:xfrm>
            <a:off x="159694" y="1196752"/>
            <a:ext cx="5382370" cy="530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06574" y="1179096"/>
            <a:ext cx="370332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Міжнародний математичний конкурс «Кенгуру» - </a:t>
            </a:r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</a:rPr>
              <a:t>переможці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29382" r="72656" b="31297"/>
          <a:stretch/>
        </p:blipFill>
        <p:spPr bwMode="auto">
          <a:xfrm>
            <a:off x="5464280" y="2396399"/>
            <a:ext cx="3412299" cy="410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8159" y="749709"/>
            <a:ext cx="55844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Всеукраїнський конкурс з французької мови «</a:t>
            </a:r>
            <a:r>
              <a:rPr lang="uk-UA" sz="2800" b="1" i="1" dirty="0" err="1">
                <a:solidFill>
                  <a:schemeClr val="tx2">
                    <a:lumMod val="75000"/>
                  </a:schemeClr>
                </a:solidFill>
              </a:rPr>
              <a:t>Галлус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8" t="55223" r="25106" b="37314"/>
          <a:stretch/>
        </p:blipFill>
        <p:spPr bwMode="auto">
          <a:xfrm>
            <a:off x="229846" y="3068960"/>
            <a:ext cx="8727655" cy="125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6402518" y="823731"/>
            <a:ext cx="1765899" cy="16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t="35075" r="25360" b="55073"/>
          <a:stretch/>
        </p:blipFill>
        <p:spPr bwMode="auto">
          <a:xfrm>
            <a:off x="358386" y="1772816"/>
            <a:ext cx="763835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t="60599" r="25360" b="30596"/>
          <a:stretch/>
        </p:blipFill>
        <p:spPr bwMode="auto">
          <a:xfrm>
            <a:off x="841085" y="4225308"/>
            <a:ext cx="8299809" cy="118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492" y="935584"/>
            <a:ext cx="589776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Обласний </a:t>
            </a:r>
            <a:r>
              <a:rPr lang="uk-UA" sz="2800" b="1" i="1" dirty="0" err="1">
                <a:solidFill>
                  <a:schemeClr val="tx2">
                    <a:lumMod val="75000"/>
                  </a:schemeClr>
                </a:solidFill>
              </a:rPr>
              <a:t>челендж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 «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Здорова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 нація»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4974" y="3361590"/>
            <a:ext cx="753986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>
                <a:solidFill>
                  <a:schemeClr val="tx2">
                    <a:lumMod val="75000"/>
                  </a:schemeClr>
                </a:solidFill>
              </a:rPr>
              <a:t>Міське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спортивне  змагання «Шкіряний м’яч»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598288"/>
            <a:ext cx="4587468" cy="822599"/>
          </a:xfrm>
        </p:spPr>
        <p:txBody>
          <a:bodyPr>
            <a:normAutofit/>
          </a:bodyPr>
          <a:lstStyle/>
          <a:p>
            <a:r>
              <a:rPr lang="uk-UA" b="1" dirty="0"/>
              <a:t> </a:t>
            </a:r>
            <a:r>
              <a:rPr lang="uk-UA" b="1" dirty="0">
                <a:solidFill>
                  <a:srgbClr val="C00000"/>
                </a:solidFill>
              </a:rPr>
              <a:t>Міський етап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420888"/>
            <a:ext cx="4067943" cy="37444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«Щедрість рідної землі» 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2400" b="1" dirty="0"/>
              <a:t>Вироби з природних матеріалів</a:t>
            </a:r>
            <a:endParaRPr lang="ru-RU" sz="2400" dirty="0"/>
          </a:p>
          <a:p>
            <a:r>
              <a:rPr lang="uk-UA" sz="2400" dirty="0"/>
              <a:t>1.Борня Єлизавета Вікторівна, учениця 10 класу  « Народна </a:t>
            </a:r>
            <a:r>
              <a:rPr lang="uk-UA" sz="2400" dirty="0" err="1"/>
              <a:t>лялька»-ІІ</a:t>
            </a:r>
            <a:r>
              <a:rPr lang="uk-UA" sz="2400" dirty="0"/>
              <a:t> місце </a:t>
            </a:r>
            <a:endParaRPr lang="ru-RU" sz="2400" dirty="0"/>
          </a:p>
          <a:p>
            <a:r>
              <a:rPr lang="uk-UA" sz="2400" dirty="0"/>
              <a:t>Керівник :</a:t>
            </a:r>
            <a:r>
              <a:rPr lang="uk-UA" sz="2400" dirty="0" err="1"/>
              <a:t>Карачебан</a:t>
            </a:r>
            <a:r>
              <a:rPr lang="uk-UA" sz="2400" dirty="0"/>
              <a:t> О. І.</a:t>
            </a:r>
            <a:endParaRPr lang="ru-RU" sz="2400" dirty="0"/>
          </a:p>
          <a:p>
            <a:r>
              <a:rPr lang="uk-UA" sz="2400" dirty="0"/>
              <a:t>2. </a:t>
            </a:r>
            <a:r>
              <a:rPr lang="uk-UA" sz="2400" dirty="0" err="1"/>
              <a:t>Карачебвн</a:t>
            </a:r>
            <a:r>
              <a:rPr lang="uk-UA" sz="2400" dirty="0"/>
              <a:t> Андрій Вікторович,учень6-Б </a:t>
            </a:r>
            <a:r>
              <a:rPr lang="uk-UA" sz="2400" dirty="0" err="1"/>
              <a:t>класу-</a:t>
            </a:r>
            <a:r>
              <a:rPr lang="uk-UA" sz="2400" dirty="0"/>
              <a:t> сувенір «</a:t>
            </a:r>
            <a:r>
              <a:rPr lang="uk-UA" sz="2400" dirty="0" err="1"/>
              <a:t>Заєць»-ІІ</a:t>
            </a:r>
            <a:r>
              <a:rPr lang="uk-UA" sz="2400" dirty="0"/>
              <a:t> місце </a:t>
            </a:r>
            <a:endParaRPr lang="ru-RU" sz="2400" dirty="0"/>
          </a:p>
          <a:p>
            <a:r>
              <a:rPr lang="uk-UA" sz="2400" dirty="0"/>
              <a:t>Керівник :</a:t>
            </a:r>
            <a:r>
              <a:rPr lang="uk-UA" sz="2400" dirty="0" err="1"/>
              <a:t>Карачебан</a:t>
            </a:r>
            <a:r>
              <a:rPr lang="uk-UA" sz="2400" dirty="0"/>
              <a:t> О. І.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93288"/>
            <a:ext cx="1056335" cy="12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0190" y="19419"/>
            <a:ext cx="8454559" cy="1754326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/>
              <a:t> </a:t>
            </a: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Підсумки виховної роботи </a:t>
            </a:r>
            <a:endParaRPr lang="uk-UA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</a:t>
            </a: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2022/2023н.р.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5" y="1773745"/>
            <a:ext cx="5256584" cy="4654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38827" y="1755453"/>
            <a:ext cx="525658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«Земля </a:t>
            </a:r>
            <a:r>
              <a:rPr lang="uk-UA" sz="3200" b="1" dirty="0" err="1">
                <a:solidFill>
                  <a:srgbClr val="C00000"/>
                </a:solidFill>
              </a:rPr>
              <a:t>–наш</a:t>
            </a:r>
            <a:r>
              <a:rPr lang="uk-UA" sz="3200" b="1" dirty="0">
                <a:solidFill>
                  <a:srgbClr val="C00000"/>
                </a:solidFill>
              </a:rPr>
              <a:t> спільний дім»</a:t>
            </a:r>
            <a:endParaRPr lang="ru-RU" sz="3200" dirty="0">
              <a:solidFill>
                <a:srgbClr val="C00000"/>
              </a:solidFill>
            </a:endParaRPr>
          </a:p>
          <a:p>
            <a:r>
              <a:rPr lang="uk-UA" sz="2000" b="1" dirty="0"/>
              <a:t>Конкурс малюнків «Луки мого дитинства»</a:t>
            </a:r>
            <a:endParaRPr lang="ru-RU" sz="2000" dirty="0"/>
          </a:p>
          <a:p>
            <a:pPr lvl="0"/>
            <a:r>
              <a:rPr lang="uk-UA" sz="2000" dirty="0" smtClean="0"/>
              <a:t>1. </a:t>
            </a:r>
            <a:r>
              <a:rPr lang="uk-UA" sz="2000" dirty="0" err="1" smtClean="0"/>
              <a:t>Капсамун</a:t>
            </a:r>
            <a:r>
              <a:rPr lang="uk-UA" sz="2000" dirty="0" smtClean="0"/>
              <a:t> </a:t>
            </a:r>
            <a:r>
              <a:rPr lang="uk-UA" sz="2000" dirty="0"/>
              <a:t>Аріадна Олександрівна ,учениця 6-Б класу «Луки мого </a:t>
            </a:r>
            <a:r>
              <a:rPr lang="uk-UA" sz="2000" dirty="0" err="1"/>
              <a:t>дитинства»-І</a:t>
            </a:r>
            <a:r>
              <a:rPr lang="uk-UA" sz="2000" dirty="0"/>
              <a:t> місце</a:t>
            </a:r>
            <a:endParaRPr lang="ru-RU" sz="2000" dirty="0"/>
          </a:p>
          <a:p>
            <a:r>
              <a:rPr lang="uk-UA" sz="2000" dirty="0"/>
              <a:t>Керівник : </a:t>
            </a:r>
            <a:r>
              <a:rPr lang="uk-UA" sz="2000" dirty="0" err="1"/>
              <a:t>Коліогло</a:t>
            </a:r>
            <a:r>
              <a:rPr lang="uk-UA" sz="2000" dirty="0"/>
              <a:t> О.Ф.</a:t>
            </a:r>
            <a:endParaRPr lang="ru-RU" sz="2000" dirty="0"/>
          </a:p>
          <a:p>
            <a:r>
              <a:rPr lang="uk-UA" sz="2000" dirty="0"/>
              <a:t> 2. Борня Максим Вікторович, учень 6-Б класу   « Мій улюблений </a:t>
            </a:r>
            <a:r>
              <a:rPr lang="uk-UA" sz="2000" dirty="0" err="1"/>
              <a:t>куточок»-ІІ</a:t>
            </a:r>
            <a:r>
              <a:rPr lang="uk-UA" sz="2000" dirty="0"/>
              <a:t> місце</a:t>
            </a:r>
            <a:endParaRPr lang="ru-RU" sz="2000" dirty="0"/>
          </a:p>
          <a:p>
            <a:r>
              <a:rPr lang="uk-UA" sz="2000" dirty="0"/>
              <a:t>Керівник :Борня М. Ф.                                    </a:t>
            </a:r>
            <a:endParaRPr lang="ru-RU" sz="2000" dirty="0"/>
          </a:p>
          <a:p>
            <a:r>
              <a:rPr lang="uk-UA" sz="2000" b="1" dirty="0"/>
              <a:t>Конкурс плакатів «Луки мого дитинства»</a:t>
            </a:r>
            <a:endParaRPr lang="ru-RU" sz="2000" dirty="0"/>
          </a:p>
          <a:p>
            <a:r>
              <a:rPr lang="uk-UA" sz="2000" dirty="0"/>
              <a:t>1.Карачебан Катерина Олександрівна, учениця 8 класу « Бережи зараз ,щоб було куди повертатись </a:t>
            </a:r>
            <a:r>
              <a:rPr lang="uk-UA" sz="2000" dirty="0" err="1"/>
              <a:t>потім»-І</a:t>
            </a:r>
            <a:r>
              <a:rPr lang="uk-UA" sz="2000" dirty="0"/>
              <a:t> місце </a:t>
            </a:r>
            <a:endParaRPr lang="ru-RU" sz="2000" dirty="0"/>
          </a:p>
          <a:p>
            <a:r>
              <a:rPr lang="uk-UA" sz="2000" dirty="0"/>
              <a:t>Керівник :</a:t>
            </a:r>
            <a:r>
              <a:rPr lang="uk-UA" sz="2000" dirty="0" err="1"/>
              <a:t>Карачебан</a:t>
            </a:r>
            <a:r>
              <a:rPr lang="uk-UA" sz="2000" dirty="0"/>
              <a:t> К. 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219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4402243" cy="48531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sz="5100" b="1" dirty="0">
                <a:solidFill>
                  <a:srgbClr val="C00000"/>
                </a:solidFill>
              </a:rPr>
              <a:t> </a:t>
            </a:r>
            <a:endParaRPr lang="uk-UA" sz="5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5100" b="1" dirty="0" smtClean="0">
                <a:solidFill>
                  <a:srgbClr val="C00000"/>
                </a:solidFill>
              </a:rPr>
              <a:t>«В </a:t>
            </a:r>
            <a:r>
              <a:rPr lang="uk-UA" sz="5100" b="1" dirty="0">
                <a:solidFill>
                  <a:srgbClr val="C00000"/>
                </a:solidFill>
              </a:rPr>
              <a:t>об’єктиві натураліста»</a:t>
            </a:r>
            <a:endParaRPr lang="ru-RU" sz="51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3800" b="1" dirty="0"/>
              <a:t>Фото</a:t>
            </a:r>
            <a:endParaRPr lang="ru-RU" sz="3800" dirty="0"/>
          </a:p>
          <a:p>
            <a:pPr lvl="0"/>
            <a:r>
              <a:rPr lang="uk-UA" sz="3800" b="1" dirty="0"/>
              <a:t>Зубкова Сабіна  </a:t>
            </a:r>
            <a:r>
              <a:rPr lang="uk-UA" sz="3800" dirty="0"/>
              <a:t>Вікторівна ,учениця 5-А класу « Золотий захід сонця» -ІІ місце </a:t>
            </a:r>
            <a:endParaRPr lang="ru-RU" sz="3800" dirty="0"/>
          </a:p>
          <a:p>
            <a:pPr marL="0" indent="0">
              <a:buNone/>
            </a:pPr>
            <a:r>
              <a:rPr lang="uk-UA" sz="3800" b="1" dirty="0"/>
              <a:t>Керівник : </a:t>
            </a:r>
            <a:r>
              <a:rPr lang="uk-UA" sz="3800" b="1" dirty="0" err="1"/>
              <a:t>Тасмали</a:t>
            </a:r>
            <a:r>
              <a:rPr lang="uk-UA" sz="3800" b="1" dirty="0"/>
              <a:t> Л.М.</a:t>
            </a:r>
            <a:endParaRPr lang="ru-RU" sz="3800" b="1" dirty="0"/>
          </a:p>
          <a:p>
            <a:r>
              <a:rPr lang="uk-UA" sz="3800" b="1" dirty="0"/>
              <a:t>2.Тасмали Катерина </a:t>
            </a:r>
            <a:r>
              <a:rPr lang="uk-UA" sz="3800" dirty="0" smtClean="0"/>
              <a:t>Олексіївна,  учениця </a:t>
            </a:r>
            <a:r>
              <a:rPr lang="uk-UA" sz="3800" dirty="0"/>
              <a:t>5-Б класу « Веселий </a:t>
            </a:r>
            <a:r>
              <a:rPr lang="uk-UA" sz="3800" dirty="0" err="1"/>
              <a:t>равлик»-ІІ</a:t>
            </a:r>
            <a:r>
              <a:rPr lang="uk-UA" sz="3800" dirty="0"/>
              <a:t> місце</a:t>
            </a:r>
            <a:endParaRPr lang="ru-RU" sz="3800" dirty="0"/>
          </a:p>
          <a:p>
            <a:pPr marL="0" indent="0">
              <a:buNone/>
            </a:pPr>
            <a:r>
              <a:rPr lang="uk-UA" sz="3800" b="1" dirty="0"/>
              <a:t>Керівник : </a:t>
            </a:r>
            <a:r>
              <a:rPr lang="uk-UA" sz="3800" b="1" dirty="0" err="1"/>
              <a:t>Тасмали</a:t>
            </a:r>
            <a:r>
              <a:rPr lang="uk-UA" sz="3800" b="1" dirty="0"/>
              <a:t> Л.М</a:t>
            </a:r>
            <a:r>
              <a:rPr lang="uk-UA" sz="3800" dirty="0"/>
              <a:t>.</a:t>
            </a:r>
            <a:endParaRPr lang="ru-RU" sz="3800" dirty="0"/>
          </a:p>
          <a:p>
            <a:r>
              <a:rPr lang="uk-UA" sz="3800" b="1" dirty="0"/>
              <a:t>3.Мітіоглу Поліна </a:t>
            </a:r>
            <a:r>
              <a:rPr lang="uk-UA" sz="3800" dirty="0"/>
              <a:t>Дмитрівна, учениця 4-Б класу «Неймовірна </a:t>
            </a:r>
            <a:r>
              <a:rPr lang="uk-UA" sz="3800" dirty="0" err="1"/>
              <a:t>природа»-ІІІ</a:t>
            </a:r>
            <a:r>
              <a:rPr lang="uk-UA" sz="3800" dirty="0"/>
              <a:t> місце</a:t>
            </a:r>
            <a:endParaRPr lang="ru-RU" sz="3800" dirty="0"/>
          </a:p>
          <a:p>
            <a:pPr marL="0" indent="0">
              <a:buNone/>
            </a:pPr>
            <a:r>
              <a:rPr lang="uk-UA" sz="3800" b="1" dirty="0"/>
              <a:t>Керівник : </a:t>
            </a:r>
            <a:r>
              <a:rPr lang="uk-UA" sz="3800" b="1" dirty="0" err="1"/>
              <a:t>Мітіоглу</a:t>
            </a:r>
            <a:r>
              <a:rPr lang="uk-UA" sz="3800" b="1" dirty="0"/>
              <a:t> Т. М.</a:t>
            </a:r>
            <a:endParaRPr lang="ru-RU" sz="3800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2243" y="620688"/>
            <a:ext cx="468027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«Ялинка»</a:t>
            </a:r>
            <a:endParaRPr lang="ru-RU" sz="3200" dirty="0">
              <a:solidFill>
                <a:srgbClr val="C00000"/>
              </a:solidFill>
            </a:endParaRPr>
          </a:p>
          <a:p>
            <a:r>
              <a:rPr lang="uk-UA" sz="2400" b="1" dirty="0"/>
              <a:t>1.Борня Єлизавета </a:t>
            </a:r>
            <a:r>
              <a:rPr lang="uk-UA" sz="2400" dirty="0"/>
              <a:t>Вікторівна, учениця 10 класу -« </a:t>
            </a:r>
            <a:r>
              <a:rPr lang="uk-UA" sz="2400" dirty="0" err="1"/>
              <a:t>Лялька</a:t>
            </a:r>
            <a:r>
              <a:rPr lang="uk-UA" sz="2400" dirty="0" err="1" smtClean="0"/>
              <a:t>»-</a:t>
            </a:r>
            <a:r>
              <a:rPr lang="uk-UA" sz="2400" smtClean="0"/>
              <a:t>            І </a:t>
            </a:r>
            <a:r>
              <a:rPr lang="uk-UA" sz="2400" dirty="0"/>
              <a:t>місце </a:t>
            </a:r>
            <a:endParaRPr lang="ru-RU" sz="2400" dirty="0"/>
          </a:p>
          <a:p>
            <a:r>
              <a:rPr lang="uk-UA" sz="2400" b="1" dirty="0"/>
              <a:t>Керівник :</a:t>
            </a:r>
            <a:r>
              <a:rPr lang="uk-UA" sz="2400" b="1" dirty="0" err="1"/>
              <a:t>Карачебан</a:t>
            </a:r>
            <a:r>
              <a:rPr lang="uk-UA" sz="2400" b="1" dirty="0"/>
              <a:t> О. І.</a:t>
            </a:r>
            <a:endParaRPr lang="ru-RU" sz="2400" b="1" dirty="0"/>
          </a:p>
          <a:p>
            <a:r>
              <a:rPr lang="uk-UA" sz="2400" b="1" dirty="0"/>
              <a:t>2.Тасмали Катерина </a:t>
            </a:r>
            <a:r>
              <a:rPr lang="uk-UA" sz="2400" dirty="0"/>
              <a:t>Олексіївна ,учениця 5-Б класу  « </a:t>
            </a:r>
            <a:r>
              <a:rPr lang="uk-UA" sz="2400" dirty="0" err="1"/>
              <a:t>Сніговик»-ІІ</a:t>
            </a:r>
            <a:r>
              <a:rPr lang="uk-UA" sz="2400" dirty="0"/>
              <a:t> місце </a:t>
            </a:r>
            <a:endParaRPr lang="ru-RU" sz="2400" dirty="0"/>
          </a:p>
          <a:p>
            <a:r>
              <a:rPr lang="uk-UA" sz="2400" b="1" dirty="0"/>
              <a:t>Керівник : </a:t>
            </a:r>
            <a:r>
              <a:rPr lang="uk-UA" sz="2400" b="1" dirty="0" err="1"/>
              <a:t>Тасмали</a:t>
            </a:r>
            <a:r>
              <a:rPr lang="uk-UA" sz="2400" b="1" dirty="0"/>
              <a:t> Л.М.</a:t>
            </a:r>
            <a:endParaRPr lang="ru-RU" sz="2400" b="1" dirty="0"/>
          </a:p>
          <a:p>
            <a:r>
              <a:rPr lang="uk-UA" sz="2400" dirty="0"/>
              <a:t>      </a:t>
            </a:r>
            <a:r>
              <a:rPr lang="uk-UA" sz="2400" b="1" dirty="0"/>
              <a:t>3.Борня Єлизавета </a:t>
            </a:r>
            <a:r>
              <a:rPr lang="uk-UA" sz="2400" dirty="0"/>
              <a:t>Вікторівна, учениця 10 класу  « </a:t>
            </a:r>
            <a:r>
              <a:rPr lang="uk-UA" sz="2400" dirty="0" err="1"/>
              <a:t>Гном»-ІІІ</a:t>
            </a:r>
            <a:r>
              <a:rPr lang="uk-UA" sz="2400" dirty="0"/>
              <a:t> місце </a:t>
            </a:r>
            <a:endParaRPr lang="ru-RU" sz="2400" dirty="0"/>
          </a:p>
          <a:p>
            <a:r>
              <a:rPr lang="uk-UA" sz="2400" b="1" dirty="0"/>
              <a:t>Керівник :</a:t>
            </a:r>
            <a:r>
              <a:rPr lang="uk-UA" sz="2400" b="1" dirty="0" err="1"/>
              <a:t>Карачебан</a:t>
            </a:r>
            <a:r>
              <a:rPr lang="uk-UA" sz="2400" b="1" dirty="0"/>
              <a:t> О. І.</a:t>
            </a:r>
            <a:endParaRPr lang="ru-RU" sz="2400" b="1" dirty="0"/>
          </a:p>
          <a:p>
            <a:r>
              <a:rPr lang="uk-UA" sz="2400" dirty="0"/>
              <a:t>4.Руму </a:t>
            </a:r>
            <a:r>
              <a:rPr lang="uk-UA" sz="2400" dirty="0" err="1"/>
              <a:t>Аделіна</a:t>
            </a:r>
            <a:r>
              <a:rPr lang="uk-UA" sz="2400" dirty="0"/>
              <a:t> Вікторівна ,учениця6-Б класу  « Місяць </a:t>
            </a:r>
            <a:r>
              <a:rPr lang="uk-UA" sz="2400" dirty="0" smtClean="0"/>
              <a:t>у </a:t>
            </a:r>
            <a:r>
              <a:rPr lang="uk-UA" sz="2400" dirty="0" err="1" smtClean="0"/>
              <a:t>чобітках</a:t>
            </a:r>
            <a:r>
              <a:rPr lang="uk-UA" sz="2400" dirty="0" err="1"/>
              <a:t>»-ІІІ</a:t>
            </a:r>
            <a:r>
              <a:rPr lang="uk-UA" sz="2400" dirty="0"/>
              <a:t> місце</a:t>
            </a:r>
            <a:endParaRPr lang="ru-RU" sz="2400" dirty="0"/>
          </a:p>
          <a:p>
            <a:r>
              <a:rPr lang="uk-UA" sz="2400" b="1" dirty="0"/>
              <a:t>Керівник : </a:t>
            </a:r>
            <a:r>
              <a:rPr lang="uk-UA" sz="2400" b="1" dirty="0" err="1"/>
              <a:t>Коліогло</a:t>
            </a:r>
            <a:r>
              <a:rPr lang="uk-UA" sz="2400" b="1" dirty="0"/>
              <a:t> О.Ф.</a:t>
            </a:r>
            <a:endParaRPr lang="ru-RU" sz="2400" b="1" dirty="0"/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165304"/>
            <a:ext cx="792088" cy="836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3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994122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«Чисті роси»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4258816" cy="50131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C00000"/>
                </a:solidFill>
              </a:rPr>
              <a:t>Образотворче мистецтво:</a:t>
            </a:r>
            <a:endParaRPr lang="ru-RU" sz="4400" dirty="0" smtClean="0">
              <a:solidFill>
                <a:srgbClr val="C00000"/>
              </a:solidFill>
            </a:endParaRPr>
          </a:p>
          <a:p>
            <a:pPr lvl="0"/>
            <a:r>
              <a:rPr lang="uk-UA" b="1" dirty="0" smtClean="0"/>
              <a:t>Борня Максим Вікторович, учень 6-Б класу   </a:t>
            </a:r>
          </a:p>
          <a:p>
            <a:pPr marL="0" lvl="0" indent="0">
              <a:buNone/>
            </a:pPr>
            <a:r>
              <a:rPr lang="uk-UA" dirty="0" smtClean="0"/>
              <a:t>« Мій улюблений </a:t>
            </a:r>
            <a:r>
              <a:rPr lang="uk-UA" dirty="0" err="1" smtClean="0"/>
              <a:t>куточок»-ІІІ</a:t>
            </a:r>
            <a:r>
              <a:rPr lang="uk-UA" dirty="0" smtClean="0"/>
              <a:t> місце                                                                                     «Лебідь» -ІІІ місце</a:t>
            </a:r>
            <a:endParaRPr lang="ru-RU" dirty="0" smtClean="0"/>
          </a:p>
          <a:p>
            <a:pPr marL="0" lvl="0" indent="0">
              <a:buNone/>
            </a:pPr>
            <a:r>
              <a:rPr lang="uk-UA" dirty="0" smtClean="0"/>
              <a:t> « </a:t>
            </a:r>
            <a:r>
              <a:rPr lang="uk-UA" dirty="0" err="1" smtClean="0"/>
              <a:t>Сізоворонка»-ІІІ</a:t>
            </a:r>
            <a:r>
              <a:rPr lang="uk-UA" dirty="0" smtClean="0"/>
              <a:t> місце</a:t>
            </a:r>
          </a:p>
          <a:p>
            <a:pPr marL="0" lvl="0" indent="0">
              <a:buNone/>
            </a:pPr>
            <a:r>
              <a:rPr lang="uk-UA" dirty="0" smtClean="0"/>
              <a:t> </a:t>
            </a:r>
            <a:r>
              <a:rPr lang="uk-UA" b="1" dirty="0" smtClean="0"/>
              <a:t>Керівник :Борня М. Ф. </a:t>
            </a:r>
            <a:endParaRPr lang="ru-RU" b="1" dirty="0" smtClean="0"/>
          </a:p>
          <a:p>
            <a:pPr lvl="0"/>
            <a:r>
              <a:rPr lang="uk-UA" b="1" dirty="0" err="1" smtClean="0"/>
              <a:t>Капсамун</a:t>
            </a:r>
            <a:r>
              <a:rPr lang="uk-UA" b="1" dirty="0" smtClean="0"/>
              <a:t> Аріадна Олександрівна ,учениця 6-Б класу  </a:t>
            </a:r>
          </a:p>
          <a:p>
            <a:pPr marL="0" lvl="0" indent="0">
              <a:buNone/>
            </a:pPr>
            <a:r>
              <a:rPr lang="uk-UA" dirty="0" smtClean="0"/>
              <a:t> « </a:t>
            </a:r>
            <a:r>
              <a:rPr lang="uk-UA" dirty="0" err="1" smtClean="0"/>
              <a:t>Лисичка»-ІІІ</a:t>
            </a:r>
            <a:r>
              <a:rPr lang="uk-UA" dirty="0" smtClean="0"/>
              <a:t> місце                                                                            «</a:t>
            </a:r>
            <a:r>
              <a:rPr lang="uk-UA" dirty="0" err="1" smtClean="0"/>
              <a:t>Гепард»-ІІІ</a:t>
            </a:r>
            <a:r>
              <a:rPr lang="uk-UA" dirty="0" smtClean="0"/>
              <a:t> місце                                                                                            «Луки мого </a:t>
            </a:r>
            <a:r>
              <a:rPr lang="uk-UA" dirty="0" err="1" smtClean="0"/>
              <a:t>дитинства»-ІІІ</a:t>
            </a:r>
            <a:r>
              <a:rPr lang="uk-UA" dirty="0" smtClean="0"/>
              <a:t> місце</a:t>
            </a:r>
            <a:endParaRPr lang="ru-RU" dirty="0" smtClean="0"/>
          </a:p>
          <a:p>
            <a:pPr marL="0" indent="0">
              <a:buNone/>
            </a:pPr>
            <a:r>
              <a:rPr lang="uk-UA" b="1" dirty="0" smtClean="0"/>
              <a:t>Керівник : </a:t>
            </a:r>
            <a:r>
              <a:rPr lang="uk-UA" b="1" dirty="0" err="1" smtClean="0"/>
              <a:t>Колоіогло</a:t>
            </a:r>
            <a:r>
              <a:rPr lang="uk-UA" b="1" dirty="0" smtClean="0"/>
              <a:t> О. Ф.</a:t>
            </a:r>
            <a:endParaRPr lang="ru-RU" b="1" dirty="0" smtClean="0"/>
          </a:p>
          <a:p>
            <a:r>
              <a:rPr lang="uk-UA" b="1" dirty="0" smtClean="0"/>
              <a:t>       3.Борня Дарія Вікторівна , учениця 8 класу </a:t>
            </a:r>
          </a:p>
          <a:p>
            <a:pPr marL="0" indent="0">
              <a:buNone/>
            </a:pPr>
            <a:r>
              <a:rPr lang="uk-UA" dirty="0" smtClean="0"/>
              <a:t>  « Збережемо </a:t>
            </a:r>
            <a:r>
              <a:rPr lang="uk-UA" dirty="0" err="1" smtClean="0"/>
              <a:t>природу»-ІІІ</a:t>
            </a:r>
            <a:r>
              <a:rPr lang="uk-UA" dirty="0" smtClean="0"/>
              <a:t> місце</a:t>
            </a:r>
          </a:p>
          <a:p>
            <a:pPr marL="0" indent="0">
              <a:buNone/>
            </a:pPr>
            <a:r>
              <a:rPr lang="uk-UA" dirty="0" smtClean="0"/>
              <a:t> « </a:t>
            </a:r>
            <a:r>
              <a:rPr lang="uk-UA" dirty="0" err="1" smtClean="0"/>
              <a:t>Україна-центр</a:t>
            </a:r>
            <a:r>
              <a:rPr lang="uk-UA" dirty="0" smtClean="0"/>
              <a:t> </a:t>
            </a:r>
            <a:r>
              <a:rPr lang="uk-UA" dirty="0" err="1" smtClean="0"/>
              <a:t>всесвіту»-ІІІ</a:t>
            </a:r>
            <a:r>
              <a:rPr lang="uk-UA" dirty="0" smtClean="0"/>
              <a:t> місце</a:t>
            </a:r>
            <a:endParaRPr lang="ru-RU" dirty="0" smtClean="0"/>
          </a:p>
          <a:p>
            <a:pPr marL="0" indent="0">
              <a:buNone/>
            </a:pPr>
            <a:r>
              <a:rPr lang="uk-UA" b="1" dirty="0" smtClean="0"/>
              <a:t>Керівник :Борня М. Ф.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197001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Фотомистецтво  </a:t>
            </a:r>
            <a:endParaRPr lang="ru-RU" sz="2000" dirty="0">
              <a:solidFill>
                <a:srgbClr val="C0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b="1" dirty="0" err="1"/>
              <a:t>Коліогло</a:t>
            </a:r>
            <a:r>
              <a:rPr lang="uk-UA" sz="2000" b="1" dirty="0"/>
              <a:t> Ілля Юрійович , учень 9-Б класу </a:t>
            </a:r>
            <a:endParaRPr lang="uk-UA" sz="2000" b="1" dirty="0" smtClean="0"/>
          </a:p>
          <a:p>
            <a:pPr lvl="0"/>
            <a:r>
              <a:rPr lang="uk-UA" sz="2000" dirty="0" smtClean="0"/>
              <a:t>« </a:t>
            </a:r>
            <a:r>
              <a:rPr lang="uk-UA" sz="2000" dirty="0"/>
              <a:t>Білі водяні </a:t>
            </a:r>
            <a:r>
              <a:rPr lang="uk-UA" sz="2000" dirty="0" err="1"/>
              <a:t>лілії»-ІІІ</a:t>
            </a:r>
            <a:r>
              <a:rPr lang="uk-UA" sz="2000" dirty="0"/>
              <a:t> місце</a:t>
            </a:r>
            <a:endParaRPr lang="ru-RU" sz="2000" dirty="0"/>
          </a:p>
          <a:p>
            <a:r>
              <a:rPr lang="uk-UA" sz="2000" b="1" dirty="0"/>
              <a:t>Керівник : </a:t>
            </a:r>
            <a:r>
              <a:rPr lang="uk-UA" sz="2000" b="1" dirty="0" err="1"/>
              <a:t>Коліогло</a:t>
            </a:r>
            <a:r>
              <a:rPr lang="uk-UA" sz="2000" b="1" dirty="0"/>
              <a:t> О. Ф.</a:t>
            </a:r>
            <a:endParaRPr lang="ru-RU" sz="20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b="1" dirty="0" err="1"/>
              <a:t>Карачебан</a:t>
            </a:r>
            <a:r>
              <a:rPr lang="uk-UA" sz="2000" b="1" dirty="0"/>
              <a:t> Андрій Вікторович,учень 6-Б </a:t>
            </a:r>
            <a:r>
              <a:rPr lang="uk-UA" sz="2000" b="1" dirty="0" smtClean="0"/>
              <a:t>класу</a:t>
            </a:r>
          </a:p>
          <a:p>
            <a:r>
              <a:rPr lang="uk-UA" sz="2000" b="1" dirty="0" smtClean="0"/>
              <a:t>  </a:t>
            </a:r>
            <a:r>
              <a:rPr lang="uk-UA" sz="2000" dirty="0"/>
              <a:t>« </a:t>
            </a:r>
            <a:r>
              <a:rPr lang="uk-UA" sz="2000" dirty="0" err="1"/>
              <a:t>Пожежа»-І</a:t>
            </a:r>
            <a:r>
              <a:rPr lang="uk-UA" sz="2000" dirty="0"/>
              <a:t> </a:t>
            </a:r>
            <a:r>
              <a:rPr lang="uk-UA" sz="2000" dirty="0" smtClean="0"/>
              <a:t>місце                                                                      </a:t>
            </a:r>
            <a:r>
              <a:rPr lang="uk-UA" sz="2000" dirty="0"/>
              <a:t>«</a:t>
            </a:r>
            <a:r>
              <a:rPr lang="uk-UA" sz="2000" dirty="0" err="1"/>
              <a:t>Маки»-ІІІ</a:t>
            </a:r>
            <a:r>
              <a:rPr lang="uk-UA" sz="2000" dirty="0"/>
              <a:t> </a:t>
            </a:r>
            <a:r>
              <a:rPr lang="uk-UA" sz="2000" dirty="0" smtClean="0"/>
              <a:t>місце</a:t>
            </a:r>
          </a:p>
          <a:p>
            <a:r>
              <a:rPr lang="uk-UA" sz="2000" dirty="0" smtClean="0"/>
              <a:t>« </a:t>
            </a:r>
            <a:r>
              <a:rPr lang="uk-UA" sz="2000" dirty="0"/>
              <a:t>Літній </a:t>
            </a:r>
            <a:r>
              <a:rPr lang="uk-UA" sz="2000" dirty="0" err="1"/>
              <a:t>ранок»-ІІІ</a:t>
            </a:r>
            <a:r>
              <a:rPr lang="uk-UA" sz="2000" dirty="0"/>
              <a:t> </a:t>
            </a:r>
            <a:r>
              <a:rPr lang="uk-UA" sz="2000" dirty="0" smtClean="0"/>
              <a:t>місце</a:t>
            </a:r>
            <a:r>
              <a:rPr lang="uk-UA" sz="2000" b="1" dirty="0" smtClean="0"/>
              <a:t>.</a:t>
            </a:r>
          </a:p>
          <a:p>
            <a:r>
              <a:rPr lang="uk-UA" sz="2000" b="1" dirty="0" smtClean="0"/>
              <a:t> </a:t>
            </a:r>
            <a:r>
              <a:rPr lang="uk-UA" sz="2000" dirty="0"/>
              <a:t>« Лелеки </a:t>
            </a:r>
            <a:r>
              <a:rPr lang="uk-UA" sz="2000" dirty="0" err="1"/>
              <a:t>прилетіли»-ІІІ</a:t>
            </a:r>
            <a:r>
              <a:rPr lang="uk-UA" sz="2000" dirty="0"/>
              <a:t> місце</a:t>
            </a:r>
            <a:endParaRPr lang="ru-RU" sz="2000" dirty="0"/>
          </a:p>
          <a:p>
            <a:r>
              <a:rPr lang="uk-UA" sz="2000" dirty="0" smtClean="0"/>
              <a:t>     </a:t>
            </a:r>
            <a:r>
              <a:rPr lang="uk-UA" sz="2000" b="1" dirty="0"/>
              <a:t>Керівник :   </a:t>
            </a:r>
            <a:r>
              <a:rPr lang="uk-UA" sz="2000" b="1" dirty="0" err="1"/>
              <a:t>Карачебан</a:t>
            </a:r>
            <a:r>
              <a:rPr lang="uk-UA" sz="2000" b="1" dirty="0"/>
              <a:t> О. </a:t>
            </a:r>
            <a:r>
              <a:rPr lang="uk-UA" sz="2000" b="1" dirty="0" smtClean="0"/>
              <a:t>І</a:t>
            </a:r>
            <a:r>
              <a:rPr lang="uk-UA" sz="2000" dirty="0" smtClean="0"/>
              <a:t>   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/>
              <a:t>Борня </a:t>
            </a:r>
            <a:r>
              <a:rPr lang="uk-UA" sz="2000" b="1" dirty="0"/>
              <a:t>Єлизавета Вікторівна, учениця 10 класу  </a:t>
            </a:r>
            <a:endParaRPr lang="uk-UA" sz="2000" b="1" dirty="0" smtClean="0"/>
          </a:p>
          <a:p>
            <a:r>
              <a:rPr lang="uk-UA" sz="2000" dirty="0" smtClean="0"/>
              <a:t>« </a:t>
            </a:r>
            <a:r>
              <a:rPr lang="uk-UA" sz="2000" dirty="0"/>
              <a:t>Калина» -І місце</a:t>
            </a:r>
            <a:endParaRPr lang="ru-RU" sz="2000" dirty="0"/>
          </a:p>
          <a:p>
            <a:r>
              <a:rPr lang="uk-UA" sz="2000" dirty="0" smtClean="0"/>
              <a:t>«</a:t>
            </a:r>
            <a:r>
              <a:rPr lang="uk-UA" sz="2000" dirty="0"/>
              <a:t>Захід </a:t>
            </a:r>
            <a:r>
              <a:rPr lang="uk-UA" sz="2000" dirty="0" err="1"/>
              <a:t>сонця»-</a:t>
            </a:r>
            <a:r>
              <a:rPr lang="uk-UA" sz="2000" dirty="0"/>
              <a:t> І місце</a:t>
            </a:r>
            <a:endParaRPr lang="ru-RU" sz="2000" dirty="0"/>
          </a:p>
          <a:p>
            <a:r>
              <a:rPr lang="uk-UA" sz="2000" dirty="0"/>
              <a:t>«</a:t>
            </a:r>
            <a:r>
              <a:rPr lang="uk-UA" sz="2000" dirty="0" err="1"/>
              <a:t>Квіти»-ІІІ</a:t>
            </a:r>
            <a:r>
              <a:rPr lang="uk-UA" sz="2000" dirty="0"/>
              <a:t> </a:t>
            </a:r>
            <a:r>
              <a:rPr lang="uk-UA" sz="2000" dirty="0" smtClean="0"/>
              <a:t>місце</a:t>
            </a:r>
          </a:p>
          <a:p>
            <a:r>
              <a:rPr lang="uk-UA" sz="2000" b="1" dirty="0"/>
              <a:t>Керівник :Борня М. Ф.</a:t>
            </a:r>
            <a:endParaRPr lang="uk-UA" sz="2000" b="1" dirty="0" smtClean="0"/>
          </a:p>
          <a:p>
            <a:endParaRPr lang="ru-RU" sz="2000" dirty="0"/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78584"/>
            <a:ext cx="460995" cy="490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69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404664"/>
            <a:ext cx="475252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rgbClr val="C00000"/>
                </a:solidFill>
              </a:rPr>
              <a:t>Декоративно </a:t>
            </a:r>
            <a:r>
              <a:rPr lang="uk-UA" sz="2000" b="1" dirty="0" err="1">
                <a:solidFill>
                  <a:srgbClr val="C00000"/>
                </a:solidFill>
              </a:rPr>
              <a:t>-ужиткове</a:t>
            </a:r>
            <a:r>
              <a:rPr lang="uk-UA" sz="2000" b="1" dirty="0">
                <a:solidFill>
                  <a:srgbClr val="C00000"/>
                </a:solidFill>
              </a:rPr>
              <a:t> мистецтво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uk-UA" sz="1800" b="1" dirty="0"/>
              <a:t>1.Борня Єлизавета Вікторівна, учениця 10 класу </a:t>
            </a:r>
          </a:p>
          <a:p>
            <a:pPr marL="0" indent="0">
              <a:buNone/>
            </a:pPr>
            <a:r>
              <a:rPr lang="uk-UA" sz="1800" dirty="0" smtClean="0"/>
              <a:t>	 </a:t>
            </a:r>
            <a:r>
              <a:rPr lang="uk-UA" sz="1800" dirty="0"/>
              <a:t>«</a:t>
            </a:r>
            <a:r>
              <a:rPr lang="uk-UA" sz="1800" dirty="0" err="1"/>
              <a:t>Лялька»-ІІІ</a:t>
            </a:r>
            <a:r>
              <a:rPr lang="uk-UA" sz="1800" dirty="0"/>
              <a:t> місце</a:t>
            </a:r>
            <a:endParaRPr lang="ru-RU" sz="1800" dirty="0"/>
          </a:p>
          <a:p>
            <a:pPr marL="0" indent="0">
              <a:buNone/>
            </a:pPr>
            <a:r>
              <a:rPr lang="uk-UA" sz="1800" dirty="0" smtClean="0"/>
              <a:t>	 «</a:t>
            </a:r>
            <a:r>
              <a:rPr lang="uk-UA" sz="1800" dirty="0" err="1"/>
              <a:t>Гном»-ІІІ</a:t>
            </a:r>
            <a:r>
              <a:rPr lang="uk-UA" sz="1800" dirty="0"/>
              <a:t> </a:t>
            </a:r>
            <a:r>
              <a:rPr lang="uk-UA" sz="1800" dirty="0" smtClean="0"/>
              <a:t>місце</a:t>
            </a:r>
          </a:p>
          <a:p>
            <a:pPr marL="0" indent="0">
              <a:buNone/>
            </a:pPr>
            <a:r>
              <a:rPr lang="uk-UA" sz="1800" b="1" dirty="0" smtClean="0"/>
              <a:t>Керівник </a:t>
            </a:r>
            <a:r>
              <a:rPr lang="uk-UA" sz="1800" b="1" dirty="0"/>
              <a:t>:</a:t>
            </a:r>
            <a:r>
              <a:rPr lang="uk-UA" sz="1800" b="1" dirty="0" err="1"/>
              <a:t>Карачебан</a:t>
            </a:r>
            <a:r>
              <a:rPr lang="uk-UA" sz="1800" b="1" dirty="0"/>
              <a:t> О. І. </a:t>
            </a:r>
            <a:endParaRPr lang="ru-RU" sz="1800" b="1" dirty="0"/>
          </a:p>
          <a:p>
            <a:r>
              <a:rPr lang="uk-UA" sz="1800" b="1" dirty="0" smtClean="0"/>
              <a:t>  </a:t>
            </a:r>
            <a:r>
              <a:rPr lang="uk-UA" sz="1800" b="1" dirty="0"/>
              <a:t>2.Добрієва </a:t>
            </a:r>
            <a:r>
              <a:rPr lang="uk-UA" sz="1800" b="1" dirty="0" err="1" smtClean="0"/>
              <a:t>Євеліна</a:t>
            </a:r>
            <a:r>
              <a:rPr lang="uk-UA" sz="1800" b="1" dirty="0" smtClean="0"/>
              <a:t> Ігорівна,учениця </a:t>
            </a:r>
            <a:r>
              <a:rPr lang="uk-UA" sz="1800" b="1" dirty="0"/>
              <a:t>5-Б класу   </a:t>
            </a:r>
            <a:endParaRPr lang="uk-UA" sz="1800" b="1" dirty="0" smtClean="0"/>
          </a:p>
          <a:p>
            <a:pPr marL="0" indent="0">
              <a:buNone/>
            </a:pPr>
            <a:r>
              <a:rPr lang="uk-UA" sz="1800" dirty="0" smtClean="0"/>
              <a:t>	 </a:t>
            </a:r>
            <a:r>
              <a:rPr lang="uk-UA" sz="1800" dirty="0"/>
              <a:t>«Казкова </a:t>
            </a:r>
            <a:r>
              <a:rPr lang="uk-UA" sz="1800" dirty="0" err="1"/>
              <a:t>хатинка»-ІІ</a:t>
            </a:r>
            <a:r>
              <a:rPr lang="uk-UA" sz="1800" dirty="0"/>
              <a:t> </a:t>
            </a:r>
            <a:r>
              <a:rPr lang="uk-UA" sz="1800" dirty="0" smtClean="0"/>
              <a:t>місце</a:t>
            </a:r>
            <a:endParaRPr lang="ru-RU" sz="1800" dirty="0"/>
          </a:p>
          <a:p>
            <a:pPr marL="0" indent="0">
              <a:buNone/>
            </a:pPr>
            <a:r>
              <a:rPr lang="uk-UA" sz="1800" b="1" dirty="0" smtClean="0"/>
              <a:t>     </a:t>
            </a:r>
            <a:r>
              <a:rPr lang="uk-UA" sz="1800" b="1" dirty="0"/>
              <a:t>Керівник :</a:t>
            </a:r>
            <a:r>
              <a:rPr lang="uk-UA" sz="1800" b="1" dirty="0" err="1"/>
              <a:t>Карачебан</a:t>
            </a:r>
            <a:r>
              <a:rPr lang="uk-UA" sz="1800" b="1" dirty="0"/>
              <a:t> О. І.</a:t>
            </a:r>
            <a:endParaRPr lang="ru-RU" sz="1800" b="1" dirty="0"/>
          </a:p>
          <a:p>
            <a:r>
              <a:rPr lang="uk-UA" sz="1800" dirty="0" smtClean="0"/>
              <a:t>  </a:t>
            </a:r>
            <a:r>
              <a:rPr lang="uk-UA" sz="1800" b="1" dirty="0"/>
              <a:t>3.Карачебан Андрій Вікторович,учень 6-Б класу   </a:t>
            </a:r>
            <a:endParaRPr lang="uk-UA" sz="1800" b="1" dirty="0" smtClean="0"/>
          </a:p>
          <a:p>
            <a:pPr marL="0" indent="0">
              <a:buNone/>
            </a:pPr>
            <a:r>
              <a:rPr lang="uk-UA" sz="1800" dirty="0" smtClean="0"/>
              <a:t>	«</a:t>
            </a:r>
            <a:r>
              <a:rPr lang="uk-UA" sz="1800" dirty="0" err="1"/>
              <a:t>Заєць»-ІІІ</a:t>
            </a:r>
            <a:r>
              <a:rPr lang="uk-UA" sz="1800" dirty="0"/>
              <a:t> </a:t>
            </a:r>
            <a:r>
              <a:rPr lang="uk-UA" sz="1800" dirty="0" smtClean="0"/>
              <a:t>місце</a:t>
            </a:r>
            <a:endParaRPr lang="ru-RU" sz="1800" dirty="0" smtClean="0"/>
          </a:p>
          <a:p>
            <a:pPr marL="0" indent="0">
              <a:buNone/>
            </a:pPr>
            <a:r>
              <a:rPr lang="uk-UA" sz="1800" dirty="0" smtClean="0"/>
              <a:t>   </a:t>
            </a:r>
            <a:r>
              <a:rPr lang="uk-UA" sz="1800" b="1" dirty="0" smtClean="0"/>
              <a:t>Керівник :</a:t>
            </a:r>
            <a:r>
              <a:rPr lang="uk-UA" sz="1800" b="1" dirty="0" err="1" smtClean="0"/>
              <a:t>Карачебан</a:t>
            </a:r>
            <a:r>
              <a:rPr lang="uk-UA" sz="1800" b="1" dirty="0" smtClean="0"/>
              <a:t> О. І.</a:t>
            </a:r>
            <a:endParaRPr lang="ru-RU" sz="1800" b="1" dirty="0" smtClean="0"/>
          </a:p>
          <a:p>
            <a:r>
              <a:rPr lang="uk-UA" sz="1800" dirty="0" smtClean="0"/>
              <a:t> </a:t>
            </a:r>
            <a:r>
              <a:rPr lang="uk-UA" sz="1800" dirty="0"/>
              <a:t>4.Борня Максим Вікторович,учень 6-Б </a:t>
            </a:r>
            <a:r>
              <a:rPr lang="uk-UA" sz="1800" dirty="0" smtClean="0"/>
              <a:t>класу</a:t>
            </a:r>
          </a:p>
          <a:p>
            <a:pPr marL="0" indent="0">
              <a:buNone/>
            </a:pPr>
            <a:r>
              <a:rPr lang="uk-UA" sz="1800" dirty="0" smtClean="0"/>
              <a:t> 	« </a:t>
            </a:r>
            <a:r>
              <a:rPr lang="uk-UA" sz="1800" dirty="0" err="1"/>
              <a:t>Півник»-І</a:t>
            </a:r>
            <a:r>
              <a:rPr lang="uk-UA" sz="1800" dirty="0"/>
              <a:t> </a:t>
            </a:r>
            <a:r>
              <a:rPr lang="uk-UA" sz="1800" dirty="0" smtClean="0"/>
              <a:t>місце</a:t>
            </a:r>
            <a:endParaRPr lang="ru-RU" sz="1800" dirty="0"/>
          </a:p>
          <a:p>
            <a:pPr marL="0" indent="0">
              <a:buNone/>
            </a:pPr>
            <a:r>
              <a:rPr lang="uk-UA" sz="1800" dirty="0" smtClean="0"/>
              <a:t>  </a:t>
            </a:r>
            <a:r>
              <a:rPr lang="uk-UA" sz="1800" b="1" dirty="0"/>
              <a:t>Керівник :Борня М. Ф.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700808"/>
            <a:ext cx="4355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Художнє виконавство</a:t>
            </a:r>
            <a:endParaRPr lang="ru-RU" sz="2800" dirty="0">
              <a:solidFill>
                <a:srgbClr val="C0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b="1" dirty="0"/>
              <a:t>Вокальний ансамбль «</a:t>
            </a:r>
            <a:r>
              <a:rPr lang="ro-RO" sz="2000" b="1" dirty="0"/>
              <a:t>Little stars</a:t>
            </a:r>
            <a:r>
              <a:rPr lang="uk-UA" sz="2000" b="1" dirty="0" smtClean="0"/>
              <a:t>»</a:t>
            </a:r>
          </a:p>
          <a:p>
            <a:pPr lvl="0"/>
            <a:r>
              <a:rPr lang="uk-UA" sz="2000" dirty="0" smtClean="0"/>
              <a:t>« </a:t>
            </a:r>
            <a:r>
              <a:rPr lang="uk-UA" sz="2000" dirty="0"/>
              <a:t>Подоляночка», « </a:t>
            </a:r>
            <a:r>
              <a:rPr lang="ro-RO" sz="2000" dirty="0"/>
              <a:t>Mărțișor</a:t>
            </a:r>
            <a:r>
              <a:rPr lang="uk-UA" sz="2000" dirty="0"/>
              <a:t>»-ІІ місце</a:t>
            </a:r>
            <a:endParaRPr lang="ru-RU" sz="2000" dirty="0"/>
          </a:p>
          <a:p>
            <a:r>
              <a:rPr lang="uk-UA" sz="2000" b="1" dirty="0"/>
              <a:t>Керівник: Борня М. Ф.</a:t>
            </a:r>
            <a:endParaRPr lang="ru-RU" sz="20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b="1" dirty="0"/>
              <a:t>Вокальний ансамбль «Камертон»   </a:t>
            </a:r>
            <a:endParaRPr lang="uk-UA" sz="2000" b="1" dirty="0" smtClean="0"/>
          </a:p>
          <a:p>
            <a:pPr lvl="0"/>
            <a:r>
              <a:rPr lang="uk-UA" sz="2000" dirty="0" smtClean="0"/>
              <a:t>«</a:t>
            </a:r>
            <a:r>
              <a:rPr lang="uk-UA" sz="2000" dirty="0"/>
              <a:t>Воїни світла», «</a:t>
            </a:r>
            <a:r>
              <a:rPr lang="ro-RO" sz="2000" dirty="0"/>
              <a:t>De-ași avea o mîndruliță</a:t>
            </a:r>
            <a:r>
              <a:rPr lang="uk-UA" sz="2000" dirty="0"/>
              <a:t>»-ІІ місце</a:t>
            </a:r>
            <a:endParaRPr lang="ru-RU" sz="2000" dirty="0"/>
          </a:p>
          <a:p>
            <a:r>
              <a:rPr lang="uk-UA" sz="2000" b="1" dirty="0"/>
              <a:t>Керівник: Борня М. Ф.</a:t>
            </a:r>
            <a:endParaRPr lang="ru-RU" sz="2000" b="1" dirty="0"/>
          </a:p>
          <a:p>
            <a:r>
              <a:rPr lang="uk-UA" sz="2400" b="1" dirty="0">
                <a:solidFill>
                  <a:srgbClr val="C00000"/>
                </a:solidFill>
              </a:rPr>
              <a:t>Літературна творчість (читці)</a:t>
            </a:r>
            <a:endParaRPr lang="ru-RU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/>
              <a:t>Борня </a:t>
            </a:r>
            <a:r>
              <a:rPr lang="uk-UA" sz="2000" b="1" dirty="0"/>
              <a:t>Дарія Вікторівна , учениця 8 класу </a:t>
            </a:r>
            <a:endParaRPr lang="uk-UA" sz="2000" b="1" dirty="0" smtClean="0"/>
          </a:p>
          <a:p>
            <a:r>
              <a:rPr lang="uk-UA" sz="2000" dirty="0" smtClean="0"/>
              <a:t>  </a:t>
            </a:r>
            <a:r>
              <a:rPr lang="uk-UA" sz="2000" dirty="0"/>
              <a:t>« Любіть Україну!» -ІІ </a:t>
            </a:r>
            <a:r>
              <a:rPr lang="uk-UA" sz="2000" dirty="0" smtClean="0"/>
              <a:t>місце</a:t>
            </a:r>
          </a:p>
          <a:p>
            <a:r>
              <a:rPr lang="uk-UA" sz="2000" dirty="0" smtClean="0"/>
              <a:t>« </a:t>
            </a:r>
            <a:r>
              <a:rPr lang="uk-UA" sz="2000" dirty="0" err="1"/>
              <a:t>Саша»-ІІІ</a:t>
            </a:r>
            <a:r>
              <a:rPr lang="uk-UA" sz="2000" dirty="0"/>
              <a:t> місце</a:t>
            </a:r>
            <a:endParaRPr lang="ru-RU" sz="2000" dirty="0"/>
          </a:p>
          <a:p>
            <a:endParaRPr lang="ru-RU" sz="2000" dirty="0"/>
          </a:p>
          <a:p>
            <a:r>
              <a:rPr lang="uk-UA" sz="2000" dirty="0"/>
              <a:t>     </a:t>
            </a:r>
            <a:r>
              <a:rPr lang="uk-UA" sz="2000" b="1" dirty="0"/>
              <a:t>Керівник :</a:t>
            </a:r>
            <a:r>
              <a:rPr lang="uk-UA" sz="2000" b="1" dirty="0" err="1"/>
              <a:t>Карачебан</a:t>
            </a:r>
            <a:r>
              <a:rPr lang="uk-UA" sz="2000" b="1" dirty="0"/>
              <a:t> О. І.                                    </a:t>
            </a:r>
            <a:endParaRPr lang="ru-RU" sz="2000" b="1" dirty="0"/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53336"/>
            <a:ext cx="821035" cy="530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6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«Знай і люби свій рідний край»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036496" cy="6021288"/>
          </a:xfrm>
          <a:solidFill>
            <a:srgbClr val="FFFF99"/>
          </a:solidFill>
        </p:spPr>
        <p:txBody>
          <a:bodyPr numCol="2">
            <a:normAutofit fontScale="25000" lnSpcReduction="20000"/>
          </a:bodyPr>
          <a:lstStyle/>
          <a:p>
            <a:r>
              <a:rPr lang="uk-UA" sz="6400" b="1" dirty="0" smtClean="0"/>
              <a:t>1.</a:t>
            </a:r>
            <a:r>
              <a:rPr lang="uk-UA" sz="6400" dirty="0" smtClean="0"/>
              <a:t>Мітіоглу </a:t>
            </a:r>
            <a:r>
              <a:rPr lang="uk-UA" sz="6400" dirty="0"/>
              <a:t>Поліна Дмитрівна, учениця 4-Б класу (в’язання </a:t>
            </a:r>
            <a:r>
              <a:rPr lang="uk-UA" sz="6400" dirty="0" err="1"/>
              <a:t>спицами</a:t>
            </a:r>
            <a:r>
              <a:rPr lang="uk-UA" sz="6400" dirty="0"/>
              <a:t>, гачком)–І місце </a:t>
            </a:r>
            <a:endParaRPr lang="ru-RU" sz="6400" dirty="0"/>
          </a:p>
          <a:p>
            <a:r>
              <a:rPr lang="uk-UA" sz="6400" dirty="0"/>
              <a:t>             Керівник :</a:t>
            </a:r>
            <a:r>
              <a:rPr lang="uk-UA" sz="6400" dirty="0" err="1"/>
              <a:t>Мітіоглу</a:t>
            </a:r>
            <a:r>
              <a:rPr lang="uk-UA" sz="6400" dirty="0"/>
              <a:t> Т. М.</a:t>
            </a:r>
            <a:endParaRPr lang="ru-RU" sz="6400" dirty="0"/>
          </a:p>
          <a:p>
            <a:r>
              <a:rPr lang="uk-UA" sz="6400" dirty="0"/>
              <a:t>2.  </a:t>
            </a:r>
            <a:r>
              <a:rPr lang="uk-UA" sz="6400" dirty="0" err="1"/>
              <a:t>Нягу</a:t>
            </a:r>
            <a:r>
              <a:rPr lang="uk-UA" sz="6400" dirty="0"/>
              <a:t> Юлія  Валентинівна ,учениця 8 класу(художня вишивка) –І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К.А.</a:t>
            </a:r>
            <a:endParaRPr lang="ru-RU" sz="6400" dirty="0"/>
          </a:p>
          <a:p>
            <a:r>
              <a:rPr lang="uk-UA" sz="6400" dirty="0"/>
              <a:t>3.Буруджиу Орина Миколаївна ,учениця 6-А класу(вироби з природного матеріалу)-І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К.А.</a:t>
            </a:r>
            <a:endParaRPr lang="ru-RU" sz="6400" dirty="0"/>
          </a:p>
          <a:p>
            <a:r>
              <a:rPr lang="uk-UA" sz="6400" dirty="0"/>
              <a:t>4.Мітіоглу Поліна Дмитрівна, учениця 4-Б класу (інші техніки виконання </a:t>
            </a:r>
            <a:r>
              <a:rPr lang="uk-UA" sz="6400" dirty="0" err="1"/>
              <a:t>.Шпагат</a:t>
            </a:r>
            <a:r>
              <a:rPr lang="uk-UA" sz="6400" dirty="0"/>
              <a:t>)–І місце </a:t>
            </a:r>
            <a:endParaRPr lang="ru-RU" sz="6400" dirty="0"/>
          </a:p>
          <a:p>
            <a:r>
              <a:rPr lang="uk-UA" sz="6400" dirty="0"/>
              <a:t>             Керівник :</a:t>
            </a:r>
            <a:r>
              <a:rPr lang="uk-UA" sz="6400" dirty="0" err="1"/>
              <a:t>Мітіоглу</a:t>
            </a:r>
            <a:r>
              <a:rPr lang="uk-UA" sz="6400" dirty="0"/>
              <a:t> Т. М.</a:t>
            </a:r>
            <a:endParaRPr lang="ru-RU" sz="6400" dirty="0"/>
          </a:p>
          <a:p>
            <a:r>
              <a:rPr lang="uk-UA" sz="6400" dirty="0"/>
              <a:t>5.Пирлог Аріадна Олександрівна ,учениця 3-А класу( Інші техніки виконання,(тканина,картон)- 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К.А.</a:t>
            </a:r>
            <a:endParaRPr lang="ru-RU" sz="6400" dirty="0"/>
          </a:p>
          <a:p>
            <a:r>
              <a:rPr lang="uk-UA" sz="6400" dirty="0"/>
              <a:t>6.Пирлог Аріадна Олександрівна ,учениця 3-А класу( Інші техніки виконання(Валяння з шерсті)- 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7.Макарін Ольга Миколаївна ,учениця 6-А класу(в’язання </a:t>
            </a:r>
            <a:r>
              <a:rPr lang="uk-UA" sz="6400" dirty="0" err="1"/>
              <a:t>спицами</a:t>
            </a:r>
            <a:r>
              <a:rPr lang="uk-UA" sz="6400" dirty="0"/>
              <a:t>, гачком)–ІІ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8.Борня Дарія </a:t>
            </a:r>
            <a:r>
              <a:rPr lang="uk-UA" sz="6400" dirty="0" err="1"/>
              <a:t>Вікиорівна</a:t>
            </a:r>
            <a:r>
              <a:rPr lang="uk-UA" sz="6400" dirty="0"/>
              <a:t> ,учениця 8 класу (</a:t>
            </a:r>
            <a:r>
              <a:rPr lang="uk-UA" sz="6400" dirty="0" err="1"/>
              <a:t>Ізонитка</a:t>
            </a:r>
            <a:r>
              <a:rPr lang="uk-UA" sz="6400" dirty="0"/>
              <a:t>)-ІІ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9.Панта </a:t>
            </a:r>
            <a:r>
              <a:rPr lang="uk-UA" sz="6400" dirty="0" err="1"/>
              <a:t>Євеліна</a:t>
            </a:r>
            <a:r>
              <a:rPr lang="uk-UA" sz="6400" dirty="0"/>
              <a:t> Денисівна, учениця 6-Б класу(художня вишивка)-ІІ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10.Карачебан Катерина Олександрівна ,учениця 8 класу(Інші техніки виконання)-ІІ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11.Буруджиу Орина Миколаївна ,учениця 6-А класу(Інші техніки виконання )-ІІ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К.А.</a:t>
            </a:r>
            <a:endParaRPr lang="ru-RU" sz="6400" dirty="0"/>
          </a:p>
          <a:p>
            <a:r>
              <a:rPr lang="uk-UA" sz="6400" dirty="0"/>
              <a:t>12.Буруджиу Орина Миколаївна ,учениця 6-А класу(народна лялька )-ІІІ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К.А.</a:t>
            </a:r>
            <a:endParaRPr lang="ru-RU" sz="6400" dirty="0"/>
          </a:p>
          <a:p>
            <a:r>
              <a:rPr lang="uk-UA" sz="6400" dirty="0"/>
              <a:t>13.Дунав Дарія  Ігорівна, учениця 7-А класу (вироби з природного матеріалу)-ІІІ місце</a:t>
            </a:r>
            <a:endParaRPr lang="ru-RU" sz="6400" dirty="0"/>
          </a:p>
          <a:p>
            <a:r>
              <a:rPr lang="uk-UA" sz="6400" dirty="0"/>
              <a:t>14.ПантаЄвеліна Денисівна, учениця 6-Б класу(інші техніки виконання)-ІІІ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15. </a:t>
            </a:r>
            <a:r>
              <a:rPr lang="uk-UA" sz="6400" dirty="0" err="1"/>
              <a:t>Кейбаш</a:t>
            </a:r>
            <a:r>
              <a:rPr lang="uk-UA" sz="6400" dirty="0"/>
              <a:t> Аріадна Вікторівна ,учениця 5-Б класу(інші техніки виконання)-ІІІ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r>
              <a:rPr lang="uk-UA" sz="6400" dirty="0"/>
              <a:t>16.Тасмали </a:t>
            </a:r>
            <a:r>
              <a:rPr lang="uk-UA" sz="6400" dirty="0" smtClean="0"/>
              <a:t>Катерина Олексіївна,учениця </a:t>
            </a:r>
            <a:r>
              <a:rPr lang="uk-UA" sz="6400" dirty="0"/>
              <a:t>5-Б класу(інші техніки виконання)-ІІІ місце</a:t>
            </a:r>
            <a:endParaRPr lang="ru-RU" sz="6400" dirty="0"/>
          </a:p>
          <a:p>
            <a:r>
              <a:rPr lang="uk-UA" sz="6400" dirty="0"/>
              <a:t>Керівник : </a:t>
            </a:r>
            <a:r>
              <a:rPr lang="uk-UA" sz="6400" dirty="0" err="1"/>
              <a:t>Мідоні</a:t>
            </a:r>
            <a:r>
              <a:rPr lang="uk-UA" sz="6400" dirty="0"/>
              <a:t> К. А.</a:t>
            </a:r>
            <a:endParaRPr lang="ru-RU" sz="6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6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824536" cy="5141168"/>
          </a:xfrm>
        </p:spPr>
        <p:txBody>
          <a:bodyPr>
            <a:normAutofit fontScale="70000" lnSpcReduction="20000"/>
          </a:bodyPr>
          <a:lstStyle/>
          <a:p>
            <a:endParaRPr lang="uk-UA" sz="4600" b="1" dirty="0" smtClean="0">
              <a:solidFill>
                <a:srgbClr val="C00000"/>
              </a:solidFill>
            </a:endParaRPr>
          </a:p>
          <a:p>
            <a:r>
              <a:rPr lang="uk-UA" sz="4600" b="1" dirty="0" smtClean="0">
                <a:solidFill>
                  <a:srgbClr val="C00000"/>
                </a:solidFill>
              </a:rPr>
              <a:t>«</a:t>
            </a:r>
            <a:r>
              <a:rPr lang="uk-UA" sz="4600" b="1" dirty="0">
                <a:solidFill>
                  <a:srgbClr val="C00000"/>
                </a:solidFill>
              </a:rPr>
              <a:t>Зоологічна галерея»</a:t>
            </a:r>
            <a:endParaRPr lang="ru-RU" sz="4600" dirty="0">
              <a:solidFill>
                <a:srgbClr val="C00000"/>
              </a:solidFill>
            </a:endParaRPr>
          </a:p>
          <a:p>
            <a:r>
              <a:rPr lang="uk-UA" b="1" dirty="0"/>
              <a:t>1.Капсамун Аріадна </a:t>
            </a:r>
            <a:r>
              <a:rPr lang="uk-UA" dirty="0"/>
              <a:t>Олександрівна ,учениця 6-Б класу «Сова», «</a:t>
            </a:r>
            <a:r>
              <a:rPr lang="uk-UA" dirty="0" err="1"/>
              <a:t>Туткан»-І</a:t>
            </a:r>
            <a:r>
              <a:rPr lang="uk-UA" dirty="0"/>
              <a:t> місце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Керівник : </a:t>
            </a:r>
            <a:r>
              <a:rPr lang="uk-UA" b="1" dirty="0" err="1"/>
              <a:t>Коліогло</a:t>
            </a:r>
            <a:r>
              <a:rPr lang="uk-UA" b="1" dirty="0"/>
              <a:t> О. Ф.</a:t>
            </a:r>
            <a:endParaRPr lang="ru-RU" b="1" dirty="0"/>
          </a:p>
          <a:p>
            <a:r>
              <a:rPr lang="uk-UA" b="1" dirty="0"/>
              <a:t>2.Карасамун Олександра </a:t>
            </a:r>
            <a:r>
              <a:rPr lang="uk-UA" dirty="0"/>
              <a:t>Олександрівна,учениця 10 класу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« Лев», « </a:t>
            </a:r>
            <a:r>
              <a:rPr lang="uk-UA" dirty="0" err="1"/>
              <a:t>Мейн-кун»-І</a:t>
            </a:r>
            <a:r>
              <a:rPr lang="uk-UA" dirty="0"/>
              <a:t> місце 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Керівник : Трифонова Г.В.</a:t>
            </a:r>
            <a:endParaRPr lang="ru-RU" b="1" dirty="0"/>
          </a:p>
          <a:p>
            <a:r>
              <a:rPr lang="uk-UA" b="1" dirty="0"/>
              <a:t>3.Капсамун Валерія </a:t>
            </a:r>
            <a:r>
              <a:rPr lang="uk-UA" dirty="0"/>
              <a:t>Валеріївна , учениця 7-А </a:t>
            </a:r>
            <a:r>
              <a:rPr lang="uk-UA" dirty="0" smtClean="0"/>
              <a:t>класу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«Синиця», «  Папуга </a:t>
            </a:r>
            <a:r>
              <a:rPr lang="uk-UA" dirty="0" err="1"/>
              <a:t>туткан»-ІІ</a:t>
            </a:r>
            <a:r>
              <a:rPr lang="uk-UA" dirty="0"/>
              <a:t> місце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Керівник : </a:t>
            </a:r>
            <a:r>
              <a:rPr lang="uk-UA" b="1" dirty="0" err="1"/>
              <a:t>Мітіоглу</a:t>
            </a:r>
            <a:r>
              <a:rPr lang="uk-UA" b="1" dirty="0"/>
              <a:t> Т. М.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05273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Гра «Сокіл»(«Джура»)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uk-UA" b="1" dirty="0"/>
              <a:t>Команда «Чорні вершники» посіла </a:t>
            </a:r>
            <a:r>
              <a:rPr lang="ro-RO" b="1" dirty="0"/>
              <a:t>VI</a:t>
            </a:r>
            <a:r>
              <a:rPr lang="uk-UA" b="1" dirty="0"/>
              <a:t> місце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2690336"/>
            <a:ext cx="3995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Всеукраїнський конкурс малюнків « Кольори нашої Перемоги»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uk-UA" sz="2000" b="1" dirty="0" err="1"/>
              <a:t>Азман</a:t>
            </a:r>
            <a:r>
              <a:rPr lang="uk-UA" sz="2000" b="1" dirty="0"/>
              <a:t> Таїсія  </a:t>
            </a:r>
            <a:r>
              <a:rPr lang="uk-UA" sz="2000" dirty="0"/>
              <a:t>Олександрівна ,учениця 4-В класу « Наше майбутнє в наших руках»</a:t>
            </a:r>
            <a:endParaRPr lang="ru-RU" sz="2000" dirty="0"/>
          </a:p>
          <a:p>
            <a:r>
              <a:rPr lang="uk-UA" sz="2000" b="1" dirty="0"/>
              <a:t>Керівник : </a:t>
            </a:r>
            <a:r>
              <a:rPr lang="uk-UA" sz="2000" b="1" dirty="0" err="1"/>
              <a:t>Азман</a:t>
            </a:r>
            <a:r>
              <a:rPr lang="uk-UA" sz="2000" b="1" dirty="0"/>
              <a:t> С.М.</a:t>
            </a:r>
            <a:endParaRPr lang="ru-RU" sz="2000" b="1" dirty="0"/>
          </a:p>
        </p:txBody>
      </p:sp>
      <p:pic>
        <p:nvPicPr>
          <p:cNvPr id="6" name="Рисунок 5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07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 descr="C:\Users\Оксана Александровна\Desktop\images (1).jpg"/>
          <p:cNvPicPr preferRelativeResize="0"/>
          <p:nvPr/>
        </p:nvPicPr>
        <p:blipFill rotWithShape="1">
          <a:blip r:embed="rId3">
            <a:alphaModFix/>
          </a:blip>
          <a:srcRect l="7270" t="4641" r="13844" b="4641"/>
          <a:stretch/>
        </p:blipFill>
        <p:spPr>
          <a:xfrm>
            <a:off x="5886337" y="3789040"/>
            <a:ext cx="2969631" cy="29696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3083771" y="1052736"/>
            <a:ext cx="5904656" cy="208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b="1" dirty="0">
                <a:solidFill>
                  <a:schemeClr val="tx2"/>
                </a:solidFill>
              </a:rPr>
              <a:t>ДОПОМІЖНІ СЛУЖБИ </a:t>
            </a:r>
            <a:endParaRPr b="1" dirty="0">
              <a:solidFill>
                <a:schemeClr val="tx2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323528" y="1484784"/>
            <a:ext cx="867645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sz="2400" b="1" dirty="0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sz="2400" b="1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Педагог-організатор – Бринза 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О.І</a:t>
            </a:r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 – 0,5 ст.</a:t>
            </a: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C00000"/>
                </a:solidFill>
                <a:latin typeface="Arial Black"/>
                <a:sym typeface="Arial Black"/>
              </a:rPr>
              <a:t>	</a:t>
            </a:r>
            <a:r>
              <a:rPr lang="uk-UA" sz="2400" b="1" dirty="0" smtClean="0">
                <a:solidFill>
                  <a:srgbClr val="C00000"/>
                </a:solidFill>
                <a:latin typeface="Arial Black"/>
                <a:sym typeface="Arial Black"/>
              </a:rPr>
              <a:t>				</a:t>
            </a:r>
            <a:r>
              <a:rPr lang="uk-UA" sz="2400" b="1" dirty="0" err="1" smtClean="0">
                <a:solidFill>
                  <a:srgbClr val="C00000"/>
                </a:solidFill>
                <a:latin typeface="Arial Black"/>
                <a:sym typeface="Arial Black"/>
              </a:rPr>
              <a:t>Карачебан</a:t>
            </a:r>
            <a:r>
              <a:rPr lang="uk-UA" sz="2400" b="1" dirty="0" smtClean="0">
                <a:solidFill>
                  <a:srgbClr val="C00000"/>
                </a:solidFill>
                <a:latin typeface="Arial Black"/>
                <a:sym typeface="Arial Black"/>
              </a:rPr>
              <a:t> О.І. – 0,5 ст.</a:t>
            </a:r>
            <a:endParaRPr sz="1600" b="1"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Соціальний педагог – </a:t>
            </a:r>
            <a:r>
              <a:rPr lang="uk-UA" sz="24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Павєл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Л.О.</a:t>
            </a:r>
            <a:endParaRPr sz="1600" b="1" dirty="0"/>
          </a:p>
          <a:p>
            <a:pPr marL="274320" lvl="0" indent="-274320"/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Психолог – </a:t>
            </a:r>
            <a:r>
              <a:rPr lang="uk-UA" sz="24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Дунав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О.О</a:t>
            </a:r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</a:p>
          <a:p>
            <a:pPr marL="274320" lvl="0" indent="-274320"/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Секретар 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– </a:t>
            </a:r>
            <a:r>
              <a:rPr lang="uk-UA" sz="24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В.М.</a:t>
            </a:r>
            <a:endParaRPr sz="2400" b="1"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Медична 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сестра – </a:t>
            </a:r>
            <a:r>
              <a:rPr lang="uk-UA" sz="24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Тихня</a:t>
            </a:r>
            <a:r>
              <a:rPr lang="uk-UA" sz="2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В.Д.</a:t>
            </a:r>
            <a:endParaRPr sz="1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2917" y="41308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 descr="http://nachalo4ka.ru/wp-content/uploads/2014/08/globus-kolokolchik-knig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93288"/>
            <a:ext cx="1056335" cy="126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3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uk-UA" sz="4900" b="1" dirty="0">
                <a:solidFill>
                  <a:srgbClr val="C00000"/>
                </a:solidFill>
              </a:rPr>
              <a:t>Обласний етап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4536504" cy="19008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</a:rPr>
              <a:t>« Моя Батьківщина-Україна</a:t>
            </a:r>
            <a:r>
              <a:rPr lang="uk-UA" b="1" dirty="0" smtClean="0">
                <a:solidFill>
                  <a:srgbClr val="C00000"/>
                </a:solidFill>
              </a:rPr>
              <a:t>»</a:t>
            </a:r>
            <a:endParaRPr lang="uk-UA" b="1" dirty="0"/>
          </a:p>
          <a:p>
            <a:r>
              <a:rPr lang="uk-UA" dirty="0" smtClean="0"/>
              <a:t> </a:t>
            </a:r>
            <a:r>
              <a:rPr lang="uk-UA" b="1" dirty="0" err="1"/>
              <a:t>Капсамун</a:t>
            </a:r>
            <a:r>
              <a:rPr lang="uk-UA" b="1" dirty="0"/>
              <a:t> Олександра </a:t>
            </a:r>
            <a:r>
              <a:rPr lang="uk-UA" dirty="0"/>
              <a:t>Валеріївна, учениця 11-А </a:t>
            </a:r>
            <a:r>
              <a:rPr lang="uk-UA" dirty="0" err="1"/>
              <a:t>класу-ІІІ</a:t>
            </a:r>
            <a:r>
              <a:rPr lang="uk-UA" dirty="0"/>
              <a:t> місце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Керівник : Бринза О. І.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604961"/>
            <a:ext cx="49320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«</a:t>
            </a:r>
            <a:r>
              <a:rPr lang="uk-UA" sz="2800" b="1" dirty="0">
                <a:solidFill>
                  <a:srgbClr val="C00000"/>
                </a:solidFill>
              </a:rPr>
              <a:t>Галерея кімнатних рослин»</a:t>
            </a:r>
            <a:endParaRPr lang="ru-RU" sz="2800" dirty="0">
              <a:solidFill>
                <a:srgbClr val="C00000"/>
              </a:solidFill>
            </a:endParaRPr>
          </a:p>
          <a:p>
            <a:pPr lvl="0"/>
            <a:r>
              <a:rPr lang="uk-UA" sz="2000" b="1" dirty="0"/>
              <a:t>Колектив учнів 10 класу І місце за </a:t>
            </a:r>
            <a:r>
              <a:rPr lang="uk-UA" sz="2000" b="1" dirty="0" err="1"/>
              <a:t>проєкт</a:t>
            </a:r>
            <a:r>
              <a:rPr lang="uk-UA" sz="2000" b="1" dirty="0"/>
              <a:t>  </a:t>
            </a:r>
            <a:endParaRPr lang="uk-UA" sz="2000" b="1" dirty="0" smtClean="0"/>
          </a:p>
          <a:p>
            <a:pPr lvl="0"/>
            <a:r>
              <a:rPr lang="uk-UA" sz="2000" b="1" dirty="0" smtClean="0"/>
              <a:t>« </a:t>
            </a:r>
            <a:r>
              <a:rPr lang="uk-UA" sz="2000" b="1" dirty="0"/>
              <a:t>Галерея кімнатних рослин»</a:t>
            </a:r>
            <a:endParaRPr lang="ru-RU" sz="2000" b="1" dirty="0"/>
          </a:p>
          <a:p>
            <a:r>
              <a:rPr lang="uk-UA" sz="2400" b="1" dirty="0"/>
              <a:t>Керівник</a:t>
            </a:r>
            <a:r>
              <a:rPr lang="uk-UA" sz="2000" b="1" dirty="0"/>
              <a:t> : </a:t>
            </a:r>
            <a:r>
              <a:rPr lang="uk-UA" sz="2800" b="1" dirty="0" err="1"/>
              <a:t>Велікова</a:t>
            </a:r>
            <a:r>
              <a:rPr lang="uk-UA" sz="2800" b="1" dirty="0"/>
              <a:t> А. М.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4576" y="3429000"/>
            <a:ext cx="79208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«Знай і люби свій рідний край»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uk-UA" dirty="0"/>
              <a:t>           </a:t>
            </a:r>
            <a:r>
              <a:rPr lang="uk-UA" sz="2000" b="1" dirty="0"/>
              <a:t>1.Пирлог Аріадна Олександрівна ,учениця 3-А </a:t>
            </a:r>
            <a:r>
              <a:rPr lang="uk-UA" sz="2000" b="1" dirty="0" err="1"/>
              <a:t>класу-</a:t>
            </a:r>
            <a:r>
              <a:rPr lang="uk-UA" sz="2000" b="1" dirty="0"/>
              <a:t> І місце</a:t>
            </a:r>
            <a:endParaRPr lang="ru-RU" sz="2000" b="1" dirty="0"/>
          </a:p>
          <a:p>
            <a:r>
              <a:rPr lang="uk-UA" sz="2000" b="1" dirty="0"/>
              <a:t>Керівник : </a:t>
            </a:r>
            <a:r>
              <a:rPr lang="uk-UA" sz="2000" b="1" dirty="0" err="1"/>
              <a:t>Мідоні</a:t>
            </a:r>
            <a:r>
              <a:rPr lang="uk-UA" sz="2000" b="1" dirty="0"/>
              <a:t> К.А.</a:t>
            </a:r>
            <a:endParaRPr lang="ru-RU" sz="2000" b="1" dirty="0"/>
          </a:p>
          <a:p>
            <a:r>
              <a:rPr lang="uk-UA" sz="2000" b="1" dirty="0"/>
              <a:t>           2.Нягу Юлія  Валентинівна ,учениця 8 класу –ІІІ місце</a:t>
            </a:r>
            <a:endParaRPr lang="ru-RU" sz="2000" b="1" dirty="0"/>
          </a:p>
          <a:p>
            <a:r>
              <a:rPr lang="uk-UA" sz="2000" b="1" dirty="0"/>
              <a:t>Керівник : </a:t>
            </a:r>
            <a:r>
              <a:rPr lang="uk-UA" sz="2000" b="1" dirty="0" err="1"/>
              <a:t>Мідоні</a:t>
            </a:r>
            <a:r>
              <a:rPr lang="uk-UA" sz="2000" b="1" dirty="0"/>
              <a:t> К.А.</a:t>
            </a:r>
            <a:endParaRPr lang="ru-RU" sz="2000" b="1" dirty="0"/>
          </a:p>
          <a:p>
            <a:r>
              <a:rPr lang="uk-UA" sz="2000" b="1" dirty="0"/>
              <a:t>3.Буруджиу Орина Миколаївна ,учениця 6-А </a:t>
            </a:r>
            <a:r>
              <a:rPr lang="uk-UA" sz="2000" b="1" dirty="0" err="1"/>
              <a:t>класу-ІІІ</a:t>
            </a:r>
            <a:r>
              <a:rPr lang="uk-UA" sz="2000" b="1" dirty="0"/>
              <a:t> місце</a:t>
            </a:r>
            <a:endParaRPr lang="ru-RU" sz="2000" b="1" dirty="0"/>
          </a:p>
          <a:p>
            <a:r>
              <a:rPr lang="uk-UA" sz="2000" b="1" dirty="0"/>
              <a:t>Керівник : </a:t>
            </a:r>
            <a:r>
              <a:rPr lang="uk-UA" sz="2000" b="1" dirty="0" err="1"/>
              <a:t>Мідоні</a:t>
            </a:r>
            <a:r>
              <a:rPr lang="uk-UA" sz="2000" b="1" dirty="0"/>
              <a:t> К.А.</a:t>
            </a:r>
            <a:endParaRPr lang="ru-RU" sz="2000" b="1" dirty="0"/>
          </a:p>
          <a:p>
            <a:r>
              <a:rPr lang="uk-UA" sz="2000" b="1" dirty="0"/>
              <a:t>       4. </a:t>
            </a:r>
            <a:r>
              <a:rPr lang="uk-UA" sz="2000" b="1" dirty="0" err="1"/>
              <a:t>Мітіоглу</a:t>
            </a:r>
            <a:r>
              <a:rPr lang="uk-UA" sz="2000" b="1" dirty="0"/>
              <a:t> Поліна Дмитрівна, учениця 4-Б класу –І місце </a:t>
            </a:r>
            <a:endParaRPr lang="ru-RU" sz="2000" b="1" dirty="0"/>
          </a:p>
          <a:p>
            <a:r>
              <a:rPr lang="uk-UA" sz="2000" b="1" dirty="0"/>
              <a:t>             Керівник :</a:t>
            </a:r>
            <a:r>
              <a:rPr lang="uk-UA" sz="2000" b="1" dirty="0" err="1"/>
              <a:t>Мітіоглу</a:t>
            </a:r>
            <a:r>
              <a:rPr lang="uk-UA" sz="2000" b="1" dirty="0"/>
              <a:t> Т. М.</a:t>
            </a:r>
            <a:endParaRPr lang="ru-RU" sz="2000" b="1" dirty="0"/>
          </a:p>
        </p:txBody>
      </p:sp>
      <p:pic>
        <p:nvPicPr>
          <p:cNvPr id="6" name="Рисунок 5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1288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398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4176464" cy="45651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</a:rPr>
              <a:t>«Зоологічна галерея»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sz="2000" dirty="0"/>
              <a:t>1.Капсамун Аріадна Олександрівна ,учениця 6-Б класу «Сова», «</a:t>
            </a:r>
            <a:r>
              <a:rPr lang="uk-UA" sz="2000" dirty="0" err="1"/>
              <a:t>Туткан</a:t>
            </a:r>
            <a:r>
              <a:rPr lang="uk-UA" sz="2000" dirty="0" smtClean="0"/>
              <a:t>»-</a:t>
            </a:r>
          </a:p>
          <a:p>
            <a:pPr marL="0" indent="0">
              <a:buNone/>
            </a:pPr>
            <a:r>
              <a:rPr lang="uk-UA" sz="2000" dirty="0" smtClean="0"/>
              <a:t>І </a:t>
            </a:r>
            <a:r>
              <a:rPr lang="uk-UA" sz="2000" dirty="0"/>
              <a:t>місце</a:t>
            </a:r>
            <a:endParaRPr lang="ru-RU" sz="2000" dirty="0"/>
          </a:p>
          <a:p>
            <a:pPr marL="0" indent="0">
              <a:buNone/>
            </a:pPr>
            <a:r>
              <a:rPr lang="uk-UA" sz="2000" b="1" dirty="0"/>
              <a:t>Керівник : </a:t>
            </a:r>
            <a:r>
              <a:rPr lang="uk-UA" sz="2000" b="1" dirty="0" err="1"/>
              <a:t>Коліогло</a:t>
            </a:r>
            <a:r>
              <a:rPr lang="uk-UA" sz="2000" b="1" dirty="0"/>
              <a:t> О. Ф.</a:t>
            </a:r>
            <a:endParaRPr lang="ru-RU" sz="2000" b="1" dirty="0"/>
          </a:p>
          <a:p>
            <a:r>
              <a:rPr lang="uk-UA" sz="2000" dirty="0"/>
              <a:t>2.Карасамун Олександра Олександрівна,учениця 10 класу  « Лев», « </a:t>
            </a:r>
            <a:r>
              <a:rPr lang="uk-UA" sz="2000" dirty="0" err="1"/>
              <a:t>Мейн-кун»-І</a:t>
            </a:r>
            <a:r>
              <a:rPr lang="uk-UA" sz="2000" dirty="0"/>
              <a:t> місце </a:t>
            </a:r>
            <a:endParaRPr lang="ru-RU" sz="2000" dirty="0"/>
          </a:p>
          <a:p>
            <a:pPr marL="0" indent="0">
              <a:buNone/>
            </a:pPr>
            <a:r>
              <a:rPr lang="uk-UA" sz="2000" b="1" dirty="0"/>
              <a:t>Керівник : Трифонова Г.В.</a:t>
            </a:r>
            <a:endParaRPr lang="ru-RU" sz="2000" b="1" dirty="0"/>
          </a:p>
          <a:p>
            <a:r>
              <a:rPr lang="uk-UA" sz="2000" dirty="0"/>
              <a:t>3.Капсамун Валерія Валеріївна , учениця 7-А класу «Синиця», «  Папуга </a:t>
            </a:r>
            <a:r>
              <a:rPr lang="uk-UA" sz="2000" dirty="0" err="1"/>
              <a:t>туткан»-ІІІ</a:t>
            </a:r>
            <a:r>
              <a:rPr lang="uk-UA" sz="2000" dirty="0"/>
              <a:t> місце</a:t>
            </a:r>
            <a:endParaRPr lang="ru-RU" sz="2000" dirty="0"/>
          </a:p>
          <a:p>
            <a:pPr marL="0" indent="0">
              <a:buNone/>
            </a:pPr>
            <a:r>
              <a:rPr lang="uk-UA" sz="2000" b="1" dirty="0"/>
              <a:t>Керівник : </a:t>
            </a:r>
            <a:r>
              <a:rPr lang="uk-UA" sz="2000" b="1" dirty="0" err="1"/>
              <a:t>Мітіоглу</a:t>
            </a:r>
            <a:r>
              <a:rPr lang="uk-UA" sz="2000" b="1" dirty="0"/>
              <a:t> Т. М.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20688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«Ялинка»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uk-UA" sz="2000" b="1" dirty="0"/>
              <a:t>1.Борня Єлизавета Вікторівна, учениця 10 класу  « </a:t>
            </a:r>
            <a:r>
              <a:rPr lang="uk-UA" sz="2000" b="1" dirty="0" err="1"/>
              <a:t>Лялька»-ІІ</a:t>
            </a:r>
            <a:r>
              <a:rPr lang="uk-UA" sz="2000" b="1" dirty="0"/>
              <a:t> місце </a:t>
            </a:r>
            <a:endParaRPr lang="ru-RU" sz="2000" b="1" dirty="0"/>
          </a:p>
          <a:p>
            <a:r>
              <a:rPr lang="uk-UA" sz="2000" b="1" dirty="0"/>
              <a:t>Керівник :</a:t>
            </a:r>
            <a:r>
              <a:rPr lang="uk-UA" sz="2000" b="1" dirty="0" err="1"/>
              <a:t>Карачебан</a:t>
            </a:r>
            <a:r>
              <a:rPr lang="uk-UA" sz="2000" b="1" dirty="0"/>
              <a:t> О. І.</a:t>
            </a:r>
            <a:br>
              <a:rPr lang="uk-UA" sz="2000" b="1" dirty="0"/>
            </a:b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33793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«Чисті роси»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uk-UA" b="1" dirty="0" smtClean="0"/>
              <a:t>Художнє </a:t>
            </a:r>
            <a:r>
              <a:rPr lang="uk-UA" b="1" dirty="0"/>
              <a:t>виконавство</a:t>
            </a:r>
            <a:endParaRPr lang="ru-RU" dirty="0"/>
          </a:p>
          <a:p>
            <a:pPr lvl="0"/>
            <a:r>
              <a:rPr lang="uk-UA" dirty="0" smtClean="0"/>
              <a:t>1. </a:t>
            </a:r>
            <a:r>
              <a:rPr lang="uk-UA" b="1" dirty="0" smtClean="0"/>
              <a:t>Вокальний </a:t>
            </a:r>
            <a:r>
              <a:rPr lang="uk-UA" b="1" dirty="0"/>
              <a:t>ансамбль «</a:t>
            </a:r>
            <a:r>
              <a:rPr lang="ro-RO" b="1" dirty="0"/>
              <a:t>Little stars</a:t>
            </a:r>
            <a:r>
              <a:rPr lang="uk-UA" b="1" dirty="0" smtClean="0"/>
              <a:t>»               </a:t>
            </a:r>
            <a:r>
              <a:rPr lang="uk-UA" dirty="0" smtClean="0"/>
              <a:t>« </a:t>
            </a:r>
            <a:r>
              <a:rPr lang="uk-UA" dirty="0"/>
              <a:t>Подоляночка», « </a:t>
            </a:r>
            <a:r>
              <a:rPr lang="ro-RO" dirty="0"/>
              <a:t>Mărțișor</a:t>
            </a:r>
            <a:r>
              <a:rPr lang="uk-UA" dirty="0"/>
              <a:t>»-Дипломант</a:t>
            </a:r>
            <a:endParaRPr lang="ru-RU" dirty="0"/>
          </a:p>
          <a:p>
            <a:r>
              <a:rPr lang="uk-UA" b="1" dirty="0"/>
              <a:t>Керівник: Борня М. Ф.</a:t>
            </a:r>
            <a:endParaRPr lang="ru-RU" b="1" dirty="0"/>
          </a:p>
          <a:p>
            <a:r>
              <a:rPr lang="uk-UA" dirty="0"/>
              <a:t>       </a:t>
            </a:r>
            <a:r>
              <a:rPr lang="uk-UA" b="1" dirty="0"/>
              <a:t>2.Борня Максим </a:t>
            </a:r>
            <a:r>
              <a:rPr lang="uk-UA" dirty="0"/>
              <a:t>Вікторович,учень 6-Б класу « </a:t>
            </a:r>
            <a:r>
              <a:rPr lang="uk-UA" dirty="0" err="1"/>
              <a:t>Півник»-І</a:t>
            </a:r>
            <a:r>
              <a:rPr lang="uk-UA" dirty="0"/>
              <a:t> місце</a:t>
            </a:r>
            <a:endParaRPr lang="ru-RU" dirty="0"/>
          </a:p>
          <a:p>
            <a:r>
              <a:rPr lang="uk-UA" b="1" dirty="0"/>
              <a:t>Керівник: Борня М. Ф.</a:t>
            </a:r>
            <a:endParaRPr lang="ru-RU" b="1" dirty="0"/>
          </a:p>
          <a:p>
            <a:r>
              <a:rPr lang="uk-UA" b="1" dirty="0"/>
              <a:t>Фотомистецтво</a:t>
            </a:r>
            <a:endParaRPr lang="ru-RU" dirty="0"/>
          </a:p>
          <a:p>
            <a:r>
              <a:rPr lang="uk-UA" b="1" dirty="0"/>
              <a:t>1.Карачебан Андрій </a:t>
            </a:r>
            <a:r>
              <a:rPr lang="uk-UA" dirty="0"/>
              <a:t>Вікторович,учень 6-Б класу  « </a:t>
            </a:r>
            <a:r>
              <a:rPr lang="uk-UA" dirty="0" err="1"/>
              <a:t>Пожежа»-ІІ</a:t>
            </a:r>
            <a:r>
              <a:rPr lang="uk-UA" dirty="0"/>
              <a:t> місце</a:t>
            </a:r>
            <a:endParaRPr lang="ru-RU" dirty="0"/>
          </a:p>
          <a:p>
            <a:r>
              <a:rPr lang="uk-UA" dirty="0"/>
              <a:t>                  </a:t>
            </a:r>
            <a:r>
              <a:rPr lang="uk-UA" b="1" dirty="0"/>
              <a:t>Керівник :</a:t>
            </a:r>
            <a:r>
              <a:rPr lang="uk-UA" b="1" dirty="0" err="1"/>
              <a:t>Карачебан</a:t>
            </a:r>
            <a:r>
              <a:rPr lang="uk-UA" b="1" dirty="0"/>
              <a:t> О. І</a:t>
            </a:r>
            <a:r>
              <a:rPr lang="uk-UA" dirty="0"/>
              <a:t>.</a:t>
            </a:r>
            <a:endParaRPr lang="ru-RU" dirty="0"/>
          </a:p>
          <a:p>
            <a:r>
              <a:rPr lang="uk-UA" b="1" dirty="0"/>
              <a:t>2.Борня Єлизавета </a:t>
            </a:r>
            <a:r>
              <a:rPr lang="uk-UA" dirty="0"/>
              <a:t>Вікторівна, учениця 10 класу   « Калина» -ІІ місце</a:t>
            </a:r>
            <a:endParaRPr lang="ru-RU" dirty="0"/>
          </a:p>
          <a:p>
            <a:r>
              <a:rPr lang="uk-UA" b="1" dirty="0"/>
              <a:t>Керівник: Борня М. Ф.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1653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62952" y="0"/>
            <a:ext cx="8181048" cy="1144170"/>
          </a:xfrm>
          <a:solidFill>
            <a:srgbClr val="FFFF99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 smtClean="0">
                <a:solidFill>
                  <a:srgbClr val="FF0000"/>
                </a:solidFill>
              </a:rPr>
              <a:t>Господарська діяльність</a:t>
            </a:r>
          </a:p>
          <a:p>
            <a:pPr marL="0" indent="0" algn="ctr">
              <a:buNone/>
            </a:pPr>
            <a:r>
              <a:rPr lang="" sz="3200" b="1" dirty="0" smtClean="0">
                <a:solidFill>
                  <a:srgbClr val="FF0000"/>
                </a:solidFill>
              </a:rPr>
              <a:t>Облаштування пришкілької території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5748" y="1144170"/>
            <a:ext cx="4383789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 Black" pitchFamily="34" charset="0"/>
              </a:rPr>
              <a:t>Б</a:t>
            </a:r>
            <a:r>
              <a:rPr lang="" sz="2000" b="1" dirty="0" smtClean="0">
                <a:solidFill>
                  <a:schemeClr val="tx2"/>
                </a:solidFill>
                <a:latin typeface="Arial Black" pitchFamily="34" charset="0"/>
              </a:rPr>
              <a:t>ули посаджені </a:t>
            </a:r>
            <a:r>
              <a:rPr lang="ru-RU" sz="2000" b="1" dirty="0" smtClean="0">
                <a:solidFill>
                  <a:schemeClr val="tx2"/>
                </a:solidFill>
                <a:latin typeface="Arial Black" pitchFamily="34" charset="0"/>
              </a:rPr>
              <a:t>–</a:t>
            </a:r>
            <a:endParaRPr lang="uk-UA" sz="2000" b="1" dirty="0">
              <a:solidFill>
                <a:schemeClr val="tx2"/>
              </a:solidFill>
              <a:latin typeface="Arial Black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err="1">
                <a:solidFill>
                  <a:schemeClr val="tx2"/>
                </a:solidFill>
                <a:latin typeface="Arial Black" pitchFamily="34" charset="0"/>
              </a:rPr>
              <a:t>більше</a:t>
            </a:r>
            <a:r>
              <a:rPr lang="ru-RU" sz="2000" b="1" dirty="0">
                <a:solidFill>
                  <a:schemeClr val="tx2"/>
                </a:solidFill>
                <a:latin typeface="Arial Black" pitchFamily="34" charset="0"/>
              </a:rPr>
              <a:t> 60 </a:t>
            </a:r>
            <a:r>
              <a:rPr lang="ru-RU" sz="2000" b="1" dirty="0" err="1" smtClean="0">
                <a:solidFill>
                  <a:schemeClr val="tx2"/>
                </a:solidFill>
                <a:latin typeface="Arial Black" pitchFamily="34" charset="0"/>
              </a:rPr>
              <a:t>саженців</a:t>
            </a:r>
            <a:r>
              <a:rPr lang="ru-RU" sz="2000" b="1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 Black" pitchFamily="34" charset="0"/>
              </a:rPr>
              <a:t>( </a:t>
            </a:r>
            <a:r>
              <a:rPr lang="ru-RU" sz="2000" b="1" dirty="0">
                <a:solidFill>
                  <a:schemeClr val="tx2"/>
                </a:solidFill>
                <a:latin typeface="Arial Black" pitchFamily="34" charset="0"/>
              </a:rPr>
              <a:t>липа, </a:t>
            </a:r>
            <a:r>
              <a:rPr lang="ru-RU" sz="2000" b="1" dirty="0" err="1">
                <a:solidFill>
                  <a:schemeClr val="tx2"/>
                </a:solidFill>
                <a:latin typeface="Arial Black" pitchFamily="34" charset="0"/>
              </a:rPr>
              <a:t>каштани</a:t>
            </a:r>
            <a:r>
              <a:rPr lang="ru-RU" sz="2000" b="1" dirty="0">
                <a:solidFill>
                  <a:schemeClr val="tx2"/>
                </a:solidFill>
                <a:latin typeface="Arial Black" pitchFamily="34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Arial Black" pitchFamily="34" charset="0"/>
              </a:rPr>
              <a:t>горіхи</a:t>
            </a:r>
            <a:r>
              <a:rPr lang="ru-RU" sz="2000" b="1" dirty="0">
                <a:solidFill>
                  <a:schemeClr val="tx2"/>
                </a:solidFill>
                <a:latin typeface="Arial Black" pitchFamily="34" charset="0"/>
              </a:rPr>
              <a:t>, вишня, </a:t>
            </a:r>
            <a:r>
              <a:rPr lang="ru-RU" sz="2000" b="1" dirty="0" err="1" smtClean="0">
                <a:solidFill>
                  <a:schemeClr val="tx2"/>
                </a:solidFill>
                <a:latin typeface="Arial Black" pitchFamily="34" charset="0"/>
              </a:rPr>
              <a:t>акація</a:t>
            </a:r>
            <a:r>
              <a:rPr lang="ru-RU" sz="2000" b="1" dirty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ru-RU" sz="2000" b="1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b="1" dirty="0" smtClean="0">
                <a:solidFill>
                  <a:schemeClr val="tx2"/>
                </a:solidFill>
                <a:latin typeface="Arial Black" pitchFamily="34" charset="0"/>
              </a:rPr>
              <a:t>30 кущів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" sz="2000" b="1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uk-UA" sz="2000" b="1" dirty="0" smtClean="0">
                <a:solidFill>
                  <a:schemeClr val="tx2"/>
                </a:solidFill>
                <a:latin typeface="Arial Black" pitchFamily="34" charset="0"/>
              </a:rPr>
              <a:t>тюльпани </a:t>
            </a:r>
            <a:endParaRPr lang="ru-RU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93288"/>
            <a:ext cx="1056335" cy="1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admin\Desktop\11 -\318734076_589255246533567_642874500059662061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3" y="2996952"/>
            <a:ext cx="4935732" cy="37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11 -\341312460_907276540581409_4280540945300875543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 b="26291"/>
          <a:stretch/>
        </p:blipFill>
        <p:spPr bwMode="auto">
          <a:xfrm>
            <a:off x="4067944" y="1144170"/>
            <a:ext cx="4824536" cy="24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11 -\341324787_202178585868039_742803398376550281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22909"/>
          <a:stretch/>
        </p:blipFill>
        <p:spPr bwMode="auto">
          <a:xfrm>
            <a:off x="4764576" y="3573413"/>
            <a:ext cx="4127904" cy="312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1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</a:rPr>
              <a:t>Облаштування укриття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4392488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2"/>
                </a:solidFill>
              </a:rPr>
              <a:t>Пофарбували , зашпаклювали стіни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2"/>
                </a:solidFill>
              </a:rPr>
              <a:t>Зробили вбиральню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2"/>
                </a:solidFill>
              </a:rPr>
              <a:t>Провели </a:t>
            </a:r>
            <a:r>
              <a:rPr lang="uk-UA" dirty="0" err="1" smtClean="0">
                <a:solidFill>
                  <a:schemeClr val="tx2"/>
                </a:solidFill>
              </a:rPr>
              <a:t>інтернет</a:t>
            </a:r>
            <a:r>
              <a:rPr lang="uk-UA" dirty="0" smtClean="0">
                <a:solidFill>
                  <a:schemeClr val="tx2"/>
                </a:solidFill>
              </a:rPr>
              <a:t>  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admin\Desktop\11 -\IMG-ec39e1905d8710d07ef6a6fdf478bd0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10" y="1700809"/>
            <a:ext cx="4878873" cy="22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11 -\IMG-4a924ae6639e282daa44bacc98d7c63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30" y="3901533"/>
            <a:ext cx="4702648" cy="270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11 -\IMG-30ac9fc3c737673c8e12ff5e45f199d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533"/>
            <a:ext cx="4355976" cy="28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39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1 -\зображення_viber_2023-06-07_08-57-30-3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3317" r="4465"/>
          <a:stretch/>
        </p:blipFill>
        <p:spPr bwMode="auto">
          <a:xfrm rot="16200000">
            <a:off x="930302" y="909954"/>
            <a:ext cx="685134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9491"/>
          </a:xfrm>
        </p:spPr>
        <p:txBody>
          <a:bodyPr>
            <a:normAutofit fontScale="90000"/>
          </a:bodyPr>
          <a:lstStyle/>
          <a:p>
            <a:r>
              <a:rPr lang="uk-UA" sz="7300" b="1" dirty="0" smtClean="0">
                <a:solidFill>
                  <a:srgbClr val="C00000"/>
                </a:solidFill>
              </a:rPr>
              <a:t>Профспілка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7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23881" r="51645" b="11754"/>
          <a:stretch/>
        </p:blipFill>
        <p:spPr bwMode="auto">
          <a:xfrm>
            <a:off x="827584" y="-1"/>
            <a:ext cx="6120680" cy="692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9377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40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/>
        </p:nvSpPr>
        <p:spPr>
          <a:xfrm>
            <a:off x="107504" y="548680"/>
            <a:ext cx="9036496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74320" lvl="0" indent="-274320" algn="ctr">
              <a:buClr>
                <a:schemeClr val="accent3"/>
              </a:buClr>
              <a:buSzPct val="100000"/>
            </a:pPr>
            <a:r>
              <a:rPr lang="uk-UA" sz="3600" b="1" dirty="0" smtClean="0">
                <a:solidFill>
                  <a:srgbClr val="C00000"/>
                </a:solidFill>
              </a:rPr>
              <a:t>			</a:t>
            </a:r>
            <a:r>
              <a:rPr lang="uk-UA" sz="4000" b="1" dirty="0" smtClean="0">
                <a:solidFill>
                  <a:srgbClr val="C00000"/>
                </a:solidFill>
              </a:rPr>
              <a:t>ПІДГОТОВКА </a:t>
            </a:r>
            <a:r>
              <a:rPr lang="uk-UA" sz="4000" b="1" dirty="0">
                <a:solidFill>
                  <a:srgbClr val="C00000"/>
                </a:solidFill>
              </a:rPr>
              <a:t>ДО НОВОГО </a:t>
            </a:r>
            <a:br>
              <a:rPr lang="uk-UA" sz="4000" b="1" dirty="0">
                <a:solidFill>
                  <a:srgbClr val="C00000"/>
                </a:solidFill>
              </a:rPr>
            </a:br>
            <a:r>
              <a:rPr lang="uk-UA" sz="4000" b="1" dirty="0" smtClean="0">
                <a:solidFill>
                  <a:srgbClr val="C00000"/>
                </a:solidFill>
              </a:rPr>
              <a:t>		НАВЧАЛЬНОГО </a:t>
            </a:r>
            <a:r>
              <a:rPr lang="uk-UA" sz="4000" b="1" dirty="0">
                <a:solidFill>
                  <a:srgbClr val="C00000"/>
                </a:solidFill>
              </a:rPr>
              <a:t>РОКУ:</a:t>
            </a:r>
            <a:r>
              <a:rPr lang="uk-UA" sz="3600" b="1" dirty="0">
                <a:solidFill>
                  <a:srgbClr val="C00000"/>
                </a:solidFill>
              </a:rPr>
              <a:t/>
            </a:r>
            <a:br>
              <a:rPr lang="uk-UA" sz="3600" b="1" dirty="0">
                <a:solidFill>
                  <a:srgbClr val="C00000"/>
                </a:solidFill>
              </a:rPr>
            </a:br>
            <a:endParaRPr lang="" sz="3600" cap="none" dirty="0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r>
              <a:rPr lang="uk-UA" sz="36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			ЗАДАЧІ </a:t>
            </a:r>
            <a:r>
              <a:rPr lang="uk-UA" sz="36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ШКОЛИ:</a:t>
            </a:r>
            <a:endParaRPr dirty="0"/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40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ПІДВИЩЕННЯ ЯКОСТІ ЗНАНЬ;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СТВОРЕННЯ БЕЗПЕЧНОГО СЕРЕДОВИЩА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;</a:t>
            </a:r>
            <a:r>
              <a:rPr lang="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2400" cap="none" dirty="0" smtClean="0">
                <a:solidFill>
                  <a:srgbClr val="C0000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ОБЛАШТУВАННЯ БОМБОСХОВИЩ</a:t>
            </a:r>
            <a:r>
              <a:rPr lang="" sz="2400" cap="none" dirty="0" smtClean="0">
                <a:solidFill>
                  <a:srgbClr val="C0000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;</a:t>
            </a:r>
            <a:endParaRPr lang="ru-RU" sz="2400" dirty="0" smtClean="0">
              <a:latin typeface="Arial Black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ПАТРІОТИЧНЕ ВИХОВАННЯ УЧНІВ;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ЕКОЛОГІЧНЕ ВИХОВАННЯ УЧНІВ;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ПІДГОТОВКА ВИПУСКНИКА, ЗДІБНОГО ДО СУЧАСНИХ ВИМОГ;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СПІВПРАЦЯ ШКОЛИ І БАТЬКІВ;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ЗДІЙСНЕННЯ ІНВЕСТИЦІЙНИХ ПРОЕКТІВ ДЛЯ ЗМІЦНЕННЯ МАТЕРІАЛЬНОЇ БАЗИ ШКОЛИ </a:t>
            </a:r>
            <a:r>
              <a:rPr lang="" sz="2400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ДЛЯ </a:t>
            </a: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СТВОРЕННЯ УМОВ 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НАВЧАННЯ </a:t>
            </a: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І ВИХОВАННЯ. </a:t>
            </a:r>
            <a:endParaRPr dirty="0"/>
          </a:p>
          <a:p>
            <a:pPr marL="342900" marR="0" lvl="0" indent="-213359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213359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Рисунок 2" descr="http://nachalo4ka.ru/wp-content/uploads/2014/08/globus-kolokolchik-knig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56935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7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/>
        </p:nvSpPr>
        <p:spPr>
          <a:xfrm>
            <a:off x="1331640" y="404664"/>
            <a:ext cx="3888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79" name="Google Shape;279;p45" descr="Вірш &quot;Подяка батькам &quot; ( до свята прощання з початковою школою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44624"/>
            <a:ext cx="7525147" cy="38196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0" name="Google Shape;280;p45"/>
          <p:cNvSpPr txBox="1"/>
          <p:nvPr/>
        </p:nvSpPr>
        <p:spPr>
          <a:xfrm>
            <a:off x="1187624" y="4176735"/>
            <a:ext cx="723711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tx2"/>
                </a:solidFill>
                <a:latin typeface="Candara"/>
                <a:ea typeface="Candara"/>
                <a:cs typeface="Candara"/>
                <a:sym typeface="Candara"/>
              </a:rPr>
              <a:t>Подяка батькам та учням за сумлінну працю і виконання всіх завдань під час дистанційного, змішаного та  </a:t>
            </a:r>
            <a:r>
              <a:rPr lang="uk-UA" sz="2800" b="1" dirty="0" err="1">
                <a:solidFill>
                  <a:schemeClr val="tx2"/>
                </a:solidFill>
                <a:latin typeface="Candara"/>
                <a:ea typeface="Candara"/>
                <a:cs typeface="Candara"/>
                <a:sym typeface="Candara"/>
              </a:rPr>
              <a:t>офлайн</a:t>
            </a:r>
            <a:r>
              <a:rPr lang="uk-UA" sz="2800" b="1" dirty="0">
                <a:solidFill>
                  <a:schemeClr val="tx2"/>
                </a:solidFill>
                <a:latin typeface="Candara"/>
                <a:ea typeface="Candara"/>
                <a:cs typeface="Candara"/>
                <a:sym typeface="Candara"/>
              </a:rPr>
              <a:t> - навчання. За участь у спільних проектах, конкурсах, </a:t>
            </a:r>
            <a:r>
              <a:rPr lang="uk-UA" sz="2800" b="1" dirty="0" err="1">
                <a:solidFill>
                  <a:schemeClr val="tx2"/>
                </a:solidFill>
                <a:latin typeface="Candara"/>
                <a:ea typeface="Candara"/>
                <a:cs typeface="Candara"/>
                <a:sym typeface="Candara"/>
              </a:rPr>
              <a:t>флешмобах</a:t>
            </a:r>
            <a:r>
              <a:rPr lang="uk-UA" sz="2800" b="1" dirty="0">
                <a:solidFill>
                  <a:schemeClr val="tx2"/>
                </a:solidFill>
                <a:latin typeface="Candara"/>
                <a:ea typeface="Candara"/>
                <a:cs typeface="Candara"/>
                <a:sym typeface="Candara"/>
              </a:rPr>
              <a:t>, відпочинку.</a:t>
            </a:r>
            <a:endParaRPr sz="2800" b="1" dirty="0">
              <a:solidFill>
                <a:schemeClr val="tx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0" y="6093296"/>
            <a:ext cx="921990" cy="98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414451" y="2070451"/>
            <a:ext cx="8337028" cy="4680693"/>
            <a:chOff x="968867" y="1468345"/>
            <a:chExt cx="8374723" cy="67257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8867" y="1468345"/>
              <a:ext cx="8374723" cy="11940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8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26834" y="7530744"/>
              <a:ext cx="4910120" cy="663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6" name="Знак запрета 5"/>
          <p:cNvSpPr/>
          <p:nvPr/>
        </p:nvSpPr>
        <p:spPr>
          <a:xfrm>
            <a:off x="1979712" y="2276872"/>
            <a:ext cx="432048" cy="7200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77" y="1409242"/>
            <a:ext cx="575264" cy="5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7" y="215086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6018867" y="83671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14683" y="476672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229041" y="575544"/>
            <a:ext cx="479025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8" y="5414108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90" y="6336226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6" y="6179003"/>
            <a:ext cx="466643" cy="4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 descr="http://nachalo4ka.ru/wp-content/uploads/2014/08/globus-kolokolchik-knig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67" y="4797152"/>
            <a:ext cx="2533938" cy="25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Красивая мелодия - Органная музыка (скрипка+орга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5101" y="6412341"/>
            <a:ext cx="304800" cy="304800"/>
          </a:xfrm>
          <a:prstGeom prst="rect">
            <a:avLst/>
          </a:prstGeom>
        </p:spPr>
      </p:pic>
      <p:pic>
        <p:nvPicPr>
          <p:cNvPr id="13314" name="Picture 2" descr="C:\Users\admin\Desktop\інф\завантаження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556421"/>
            <a:ext cx="6387398" cy="4784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img-fotki.yandex.ru/get/6704/161515092.45/0_b0323_518ea21d_or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71">
            <a:off x="5999195" y="4623491"/>
            <a:ext cx="2121118" cy="19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ctrTitle"/>
          </p:nvPr>
        </p:nvSpPr>
        <p:spPr>
          <a:xfrm>
            <a:off x="17292" y="3068960"/>
            <a:ext cx="4752528" cy="76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 Black"/>
              <a:buNone/>
            </a:pPr>
            <a:r>
              <a:rPr lang="uk-UA" sz="3600" b="1" dirty="0" smtClean="0">
                <a:solidFill>
                  <a:srgbClr val="C00000"/>
                </a:solidFill>
              </a:rPr>
              <a:t>ПЕДАГОГІЧНІ </a:t>
            </a:r>
            <a:r>
              <a:rPr lang="uk-UA" sz="3600" b="1" dirty="0">
                <a:solidFill>
                  <a:srgbClr val="C00000"/>
                </a:solidFill>
              </a:rPr>
              <a:t>КАТЕГОРІЇ</a:t>
            </a:r>
            <a:endParaRPr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08218809"/>
              </p:ext>
            </p:extLst>
          </p:nvPr>
        </p:nvGraphicFramePr>
        <p:xfrm>
          <a:off x="-12737" y="3689648"/>
          <a:ext cx="576064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99992" y="134076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ПЕДАГОГІЧНІ ЗВАННЯ </a:t>
            </a:r>
            <a:endParaRPr lang="ru-RU" sz="32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77245193"/>
              </p:ext>
            </p:extLst>
          </p:nvPr>
        </p:nvGraphicFramePr>
        <p:xfrm>
          <a:off x="4499992" y="1940656"/>
          <a:ext cx="47921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70441" y="0"/>
            <a:ext cx="8659101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C00000"/>
                </a:solidFill>
              </a:rPr>
              <a:t>Склад </a:t>
            </a:r>
            <a:r>
              <a:rPr lang="uk-UA" b="1" dirty="0" err="1" smtClean="0">
                <a:solidFill>
                  <a:srgbClr val="C00000"/>
                </a:solidFill>
              </a:rPr>
              <a:t>педпрацівників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станом на 1 червня 2023р.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219139"/>
            <a:ext cx="471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2"/>
                </a:solidFill>
              </a:rPr>
              <a:t>Усього 45 + 1 бібліотекар 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124744"/>
            <a:ext cx="6012159" cy="1143000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Атестація </a:t>
            </a:r>
            <a:r>
              <a:rPr lang="uk-UA" b="1" dirty="0" err="1" smtClean="0">
                <a:solidFill>
                  <a:srgbClr val="C00000"/>
                </a:solidFill>
              </a:rPr>
              <a:t>педпрацівників</a:t>
            </a:r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2022-2023н.р.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852936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 smtClean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9507" y="2225761"/>
            <a:ext cx="4602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uk-UA" sz="2800" b="1" dirty="0" smtClean="0">
                <a:solidFill>
                  <a:srgbClr val="1F497D"/>
                </a:solidFill>
              </a:rPr>
              <a:t>Всього : 45 + 1 бібліотекар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800" b="1" dirty="0" smtClean="0">
                <a:solidFill>
                  <a:srgbClr val="1F497D"/>
                </a:solidFill>
              </a:rPr>
              <a:t>Підлягають </a:t>
            </a:r>
            <a:r>
              <a:rPr lang="uk-UA" sz="2800" b="1" dirty="0">
                <a:solidFill>
                  <a:srgbClr val="1F497D"/>
                </a:solidFill>
              </a:rPr>
              <a:t>атестації – 10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800" b="1" dirty="0">
                <a:solidFill>
                  <a:srgbClr val="1F497D"/>
                </a:solidFill>
              </a:rPr>
              <a:t>Атестовано –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1" y="2225761"/>
            <a:ext cx="45151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Кваліфікаційні категорії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Вища категорія – 8 </a:t>
            </a:r>
          </a:p>
          <a:p>
            <a:r>
              <a:rPr lang="uk-UA" sz="2400" b="1" dirty="0" smtClean="0">
                <a:solidFill>
                  <a:schemeClr val="tx2"/>
                </a:solidFill>
              </a:rPr>
              <a:t>	встановлено – 0</a:t>
            </a:r>
          </a:p>
          <a:p>
            <a:r>
              <a:rPr lang="uk-UA" sz="2400" b="1" dirty="0" smtClean="0">
                <a:solidFill>
                  <a:schemeClr val="tx2"/>
                </a:solidFill>
              </a:rPr>
              <a:t>	підтверджено – 8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І категорія  - 1 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встановлено – 0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підтверджено – 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ІІ категорія – 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Спеціаліст – 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Спеціаліст 11 розряду – 1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встановлено – 0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підтверджено - 1 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567" y="3717032"/>
            <a:ext cx="3869585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Педагогічні звання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«Учитель – методист » - 1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встановлено – 0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підтверджено –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tx2"/>
                </a:solidFill>
              </a:rPr>
              <a:t>«Старший учитель » - 4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встановлено – 2</a:t>
            </a:r>
          </a:p>
          <a:p>
            <a:r>
              <a:rPr lang="uk-UA" sz="2400" b="1" dirty="0">
                <a:solidFill>
                  <a:schemeClr val="tx2"/>
                </a:solidFill>
              </a:rPr>
              <a:t>	</a:t>
            </a:r>
            <a:r>
              <a:rPr lang="uk-UA" sz="2400" b="1" dirty="0" smtClean="0">
                <a:solidFill>
                  <a:schemeClr val="tx2"/>
                </a:solidFill>
              </a:rPr>
              <a:t>підтверджено - 2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93288"/>
            <a:ext cx="1056335" cy="126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4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2434282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Курси підвищення кваліфікації вчителів за 2022 – 2023 </a:t>
            </a:r>
            <a:r>
              <a:rPr lang="uk-UA" b="1" dirty="0" err="1" smtClean="0">
                <a:solidFill>
                  <a:srgbClr val="C00000"/>
                </a:solidFill>
              </a:rPr>
              <a:t>н.р</a:t>
            </a:r>
            <a:r>
              <a:rPr lang="uk-UA" b="1" dirty="0" smtClean="0">
                <a:solidFill>
                  <a:srgbClr val="C00000"/>
                </a:solidFill>
              </a:rPr>
              <a:t>.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sz="3100" b="1" dirty="0" smtClean="0">
                <a:solidFill>
                  <a:schemeClr val="tx2"/>
                </a:solidFill>
              </a:rPr>
              <a:t>Відповідно до плану роботи закладу курсову перепідготовку пройшли всі вчителі -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ятно 2 2"/>
          <p:cNvSpPr/>
          <p:nvPr/>
        </p:nvSpPr>
        <p:spPr>
          <a:xfrm>
            <a:off x="7570450" y="2276872"/>
            <a:ext cx="1800200" cy="864096"/>
          </a:xfrm>
          <a:prstGeom prst="irregularSeal2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100 %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2924944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Ізмаїльський ДГУ  - 1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КЗВО «Одеська академія неперервної освіти» - 2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«</a:t>
            </a:r>
            <a:r>
              <a:rPr lang="en-US" sz="2400" b="1" dirty="0" err="1" smtClean="0">
                <a:solidFill>
                  <a:schemeClr val="accent1"/>
                </a:solidFill>
              </a:rPr>
              <a:t>EdEra</a:t>
            </a:r>
            <a:r>
              <a:rPr lang="uk-UA" sz="2400" b="1" dirty="0" smtClean="0">
                <a:solidFill>
                  <a:schemeClr val="accent1"/>
                </a:solidFill>
              </a:rPr>
              <a:t>»</a:t>
            </a:r>
            <a:r>
              <a:rPr lang="en-US" sz="2400" b="1" dirty="0" smtClean="0">
                <a:solidFill>
                  <a:schemeClr val="accent1"/>
                </a:solidFill>
              </a:rPr>
              <a:t> – 1</a:t>
            </a:r>
            <a:r>
              <a:rPr lang="ro-RO" sz="2400" b="1" dirty="0" smtClean="0">
                <a:solidFill>
                  <a:schemeClr val="accent1"/>
                </a:solidFill>
              </a:rPr>
              <a:t>6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«</a:t>
            </a:r>
            <a:r>
              <a:rPr lang="en-US" sz="2400" b="1" dirty="0" smtClean="0">
                <a:solidFill>
                  <a:schemeClr val="accent1"/>
                </a:solidFill>
              </a:rPr>
              <a:t>Prometheus</a:t>
            </a:r>
            <a:r>
              <a:rPr lang="uk-UA" sz="2400" b="1" dirty="0" smtClean="0">
                <a:solidFill>
                  <a:schemeClr val="accent1"/>
                </a:solidFill>
              </a:rPr>
              <a:t>» - 11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«На урок»</a:t>
            </a:r>
            <a:r>
              <a:rPr lang="ru-RU" sz="2400" b="1" dirty="0" smtClean="0">
                <a:solidFill>
                  <a:schemeClr val="accent1"/>
                </a:solidFill>
              </a:rPr>
              <a:t> - 2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«</a:t>
            </a:r>
            <a:r>
              <a:rPr lang="uk-UA" sz="2400" b="1" dirty="0" err="1" smtClean="0">
                <a:solidFill>
                  <a:schemeClr val="accent1"/>
                </a:solidFill>
              </a:rPr>
              <a:t>Всеосвіта</a:t>
            </a:r>
            <a:r>
              <a:rPr lang="uk-UA" sz="2400" b="1" dirty="0" smtClean="0">
                <a:solidFill>
                  <a:schemeClr val="accent1"/>
                </a:solidFill>
              </a:rPr>
              <a:t>»  - 1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Інститут НАПН України – 6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Освітній портал «Знання» - 7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ПНЗ «Київський інститут післядипломної освіти» - 1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accent1"/>
                </a:solidFill>
              </a:rPr>
              <a:t>Одеський ОГЦПО - 1</a:t>
            </a:r>
            <a:endParaRPr lang="en-US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5545"/>
            <a:ext cx="816025" cy="897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ctrTitle"/>
          </p:nvPr>
        </p:nvSpPr>
        <p:spPr>
          <a:xfrm>
            <a:off x="1718" y="0"/>
            <a:ext cx="7380312" cy="19168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 Black"/>
              <a:buNone/>
            </a:pPr>
            <a:r>
              <a:rPr lang="uk-UA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4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 ШКОЛІ -  </a:t>
            </a:r>
            <a:r>
              <a:rPr lang="uk-UA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394</a:t>
            </a:r>
            <a:r>
              <a:rPr lang="uk-UA" sz="44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учнів</a:t>
            </a:r>
            <a:r>
              <a:rPr lang="uk-UA" sz="4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uk-UA" sz="4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44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 </a:t>
            </a:r>
            <a:r>
              <a:rPr lang="uk-UA" sz="4400" b="1" dirty="0" smtClean="0">
                <a:solidFill>
                  <a:srgbClr val="C00000"/>
                </a:solidFill>
              </a:rPr>
              <a:t>23 КЛАСИ</a:t>
            </a:r>
            <a:r>
              <a:rPr lang="uk-UA" b="1" dirty="0">
                <a:solidFill>
                  <a:srgbClr val="C00000"/>
                </a:solidFill>
              </a:rPr>
              <a:t> 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107504" y="2593783"/>
            <a:ext cx="8784976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b="1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1-4 – </a:t>
            </a:r>
            <a:r>
              <a:rPr lang="uk-UA" sz="8000" b="1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9</a:t>
            </a:r>
            <a:r>
              <a:rPr lang="uk-UA" sz="8000" b="1" i="0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 класів;  </a:t>
            </a:r>
            <a:endParaRPr dirty="0" smtClean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5-9 </a:t>
            </a:r>
            <a:r>
              <a:rPr lang="uk-UA" sz="8000" b="1" i="0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– 11 класів;</a:t>
            </a:r>
            <a:endParaRPr sz="8000" i="0" dirty="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10-11 – 3 класи;</a:t>
            </a:r>
            <a:endParaRPr dirty="0">
              <a:solidFill>
                <a:schemeClr val="accent1"/>
              </a:solidFill>
            </a:endParaRPr>
          </a:p>
          <a:p>
            <a:pPr algn="l">
              <a:lnSpc>
                <a:spcPct val="170000"/>
              </a:lnSpc>
              <a:spcBef>
                <a:spcPts val="400"/>
              </a:spcBef>
              <a:buClr>
                <a:srgbClr val="C00000"/>
              </a:buClr>
              <a:buSzPct val="100000"/>
            </a:pPr>
            <a:r>
              <a:rPr lang="uk-UA" sz="8000" b="1" i="0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10 кл. </a:t>
            </a:r>
            <a:r>
              <a:rPr lang="uk-UA" sz="80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– географічний  профіль; </a:t>
            </a:r>
            <a:endParaRPr lang="uk-UA" sz="2000" dirty="0" smtClean="0"/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11 – А  кл. – філологічний профіль </a:t>
            </a: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11 – Б кл. – географічний профіль</a:t>
            </a:r>
            <a:endParaRPr sz="8000" i="0" dirty="0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rgbClr val="E3CC5A"/>
              </a:buClr>
              <a:buSzPct val="100000"/>
              <a:buNone/>
            </a:pPr>
            <a:r>
              <a:rPr lang="uk-UA" sz="7400" b="1" i="0" dirty="0" smtClean="0">
                <a:solidFill>
                  <a:srgbClr val="C5B9E3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8000" dirty="0" smtClean="0">
                <a:solidFill>
                  <a:schemeClr val="tx2"/>
                </a:solidFill>
                <a:latin typeface="Arial Black"/>
                <a:ea typeface="Arial Black"/>
                <a:cs typeface="Arial Black"/>
                <a:sym typeface="Arial Black"/>
              </a:rPr>
              <a:t>				Із інклюзивним навчанням :</a:t>
            </a: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8000" dirty="0" smtClean="0">
                <a:solidFill>
                  <a:schemeClr val="tx2"/>
                </a:solidFill>
                <a:latin typeface="Arial Black"/>
                <a:ea typeface="Arial Black"/>
                <a:cs typeface="Arial Black"/>
                <a:sym typeface="Arial Black"/>
              </a:rPr>
              <a:t>				3 класи – 5 учнів</a:t>
            </a:r>
            <a:endParaRPr sz="8000" i="0" dirty="0">
              <a:solidFill>
                <a:schemeClr val="tx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5000" b="1" dirty="0"/>
              <a:t>    </a:t>
            </a:r>
            <a:endParaRPr sz="5000" dirty="0"/>
          </a:p>
        </p:txBody>
      </p:sp>
      <p:pic>
        <p:nvPicPr>
          <p:cNvPr id="5" name="Рисунок 4" descr="http://nachalo4ka.ru/wp-content/uploads/2014/08/globus-kolokolchik-knig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1416375" cy="1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admin\Desktop\11 -\зображення_viber_2023-06-05_17-54-40-9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596846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29"/>
            <a:ext cx="8229600" cy="767133"/>
          </a:xfrm>
          <a:solidFill>
            <a:srgbClr val="FFFF99"/>
          </a:solidFill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Академічна успішність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22901" r="40455" b="8255"/>
          <a:stretch/>
        </p:blipFill>
        <p:spPr bwMode="auto">
          <a:xfrm>
            <a:off x="611560" y="607783"/>
            <a:ext cx="7416824" cy="621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3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72" y="21098"/>
            <a:ext cx="8986228" cy="3551918"/>
          </a:xfrm>
          <a:solidFill>
            <a:schemeClr val="accent1">
              <a:lumMod val="20000"/>
              <a:lumOff val="80000"/>
            </a:schemeClr>
          </a:solidFill>
        </p:spPr>
        <p:txBody>
          <a:bodyPr numCol="2">
            <a:normAutofit fontScale="90000"/>
          </a:bodyPr>
          <a:lstStyle/>
          <a:p>
            <a:r>
              <a:rPr lang="uk-UA" sz="36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Інклюзивне навчання</a:t>
            </a:r>
            <a:r>
              <a:rPr lang="uk-UA" sz="3600" b="1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uk-UA" sz="36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36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36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36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100" b="1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організовано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ООП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Утворені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класи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(5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з 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інклюзивним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навчанням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1-Б (2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4-А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1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учень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5-А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2 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учня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кожного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учня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особливими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освітніми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потребами наказом по закладу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було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затверджено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склад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команди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психолого-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педагогічного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супроводу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дитини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особливими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освітніми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потребами, до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якої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постійній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основі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були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залучені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вчителі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-предметники,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які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викладають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даному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інклюзивному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класі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, та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залучені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</a:rPr>
              <a:t>фахівці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з ІРЦ.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2" y="3573016"/>
            <a:ext cx="3766156" cy="3226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12766" r="10552"/>
          <a:stretch/>
        </p:blipFill>
        <p:spPr>
          <a:xfrm>
            <a:off x="4427985" y="3573016"/>
            <a:ext cx="4104456" cy="32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1754</Words>
  <Application>Microsoft Office PowerPoint</Application>
  <PresentationFormat>Экран (4:3)</PresentationFormat>
  <Paragraphs>324</Paragraphs>
  <Slides>38</Slides>
  <Notes>21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1_Тема Office</vt:lpstr>
      <vt:lpstr>Презентация PowerPoint</vt:lpstr>
      <vt:lpstr>АДМІНІСТРАЦІЯ ЗАКЛАДУ </vt:lpstr>
      <vt:lpstr>ДОПОМІЖНІ СЛУЖБИ </vt:lpstr>
      <vt:lpstr>ПЕДАГОГІЧНІ КАТЕГОРІЇ</vt:lpstr>
      <vt:lpstr>Атестація педпрацівників 2022-2023н.р.</vt:lpstr>
      <vt:lpstr> Курси підвищення кваліфікації вчителів за 2022 – 2023 н.р.  Відповідно до плану роботи закладу курсову перепідготовку пройшли всі вчителі - </vt:lpstr>
      <vt:lpstr> В ШКОЛІ -  394  учнів    23 КЛАСИ </vt:lpstr>
      <vt:lpstr>Академічна успішність </vt:lpstr>
      <vt:lpstr>Інклюзивне навчання    організовано для дітей з ООП.  Утворені 3 класи (5 учнів) з  інклюзивним навчанням: 1-Б (2 учні),  4-А– 1 учень,  5-А клас – 2 учня.      Для кожного учня з особливими освітніми потребами наказом по закладу було затверджено  склад команди психолого-педагогічного супроводу дитини з особливими освітніми  потребами, до якої на постійній основі були залучені вчителі-предметники, які викладають у  даному інклюзивному класі, та залучені фахівці з ІРЦ.</vt:lpstr>
      <vt:lpstr>Команда супроводу в складі постійних  учасників та залучених фахівців, в активній співпраці з батьками учнів з особливими . освітніми потребами, розробили індивідуальні програми розвитку для кожної дитини та  систематично проводили моніторинг її виконання з метою коригування та визначення  динаміки розвитку дитини.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Міський етап</vt:lpstr>
      <vt:lpstr>Презентация PowerPoint</vt:lpstr>
      <vt:lpstr>«Чисті роси»  </vt:lpstr>
      <vt:lpstr>Презентация PowerPoint</vt:lpstr>
      <vt:lpstr>«Знай і люби свій рідний край» </vt:lpstr>
      <vt:lpstr>Презентация PowerPoint</vt:lpstr>
      <vt:lpstr>Обласний етап  </vt:lpstr>
      <vt:lpstr>Презентация PowerPoint</vt:lpstr>
      <vt:lpstr>Презентация PowerPoint</vt:lpstr>
      <vt:lpstr>Облаштування укриття </vt:lpstr>
      <vt:lpstr>Профспілка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admin</cp:lastModifiedBy>
  <cp:revision>291</cp:revision>
  <dcterms:created xsi:type="dcterms:W3CDTF">2014-03-02T13:33:05Z</dcterms:created>
  <dcterms:modified xsi:type="dcterms:W3CDTF">2023-06-08T06:42:32Z</dcterms:modified>
</cp:coreProperties>
</file>