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92" r:id="rId17"/>
    <p:sldId id="293" r:id="rId18"/>
    <p:sldId id="290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7" r:id="rId33"/>
    <p:sldId id="289" r:id="rId34"/>
  </p:sldIdLst>
  <p:sldSz cx="9144000" cy="6858000" type="screen4x3"/>
  <p:notesSz cx="6858000" cy="9144000"/>
  <p:embeddedFontLst>
    <p:embeddedFont>
      <p:font typeface="Candara" panose="020E050203030302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rial Black" panose="020B0A04020102020204" pitchFamily="34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28C10A-ADD5-403B-BCA4-25846413CA78}">
  <a:tblStyle styleId="{6628C10A-ADD5-403B-BCA4-25846413CA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4164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622453" y="1386427"/>
            <a:ext cx="3886202" cy="4222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64592" y="2459736"/>
            <a:ext cx="3886200" cy="207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25596" y="1385316"/>
            <a:ext cx="3886200" cy="422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456432" y="1545336"/>
            <a:ext cx="4224528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7162800" y="1551543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6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486998" y="1915859"/>
            <a:ext cx="3646966" cy="288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96754" y="1915881"/>
            <a:ext cx="3639311" cy="288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93776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95300" y="2860676"/>
            <a:ext cx="3638550" cy="2882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4492625" y="1916113"/>
            <a:ext cx="3660775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4492626" y="2860676"/>
            <a:ext cx="3651250" cy="2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93776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4489450" y="1920876"/>
            <a:ext cx="3654425" cy="288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  <a:defRPr sz="1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95300" y="1920875"/>
            <a:ext cx="3629025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93776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963862" y="1650999"/>
            <a:ext cx="5627687" cy="422076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963862" y="614363"/>
            <a:ext cx="3741738" cy="90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93776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1C2D1"/>
            </a:gs>
            <a:gs pos="20000">
              <a:srgbClr val="A1C2D1"/>
            </a:gs>
            <a:gs pos="100000">
              <a:srgbClr val="5194AE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  <a:defRPr sz="1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1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DSC01644"/>
          <p:cNvPicPr preferRelativeResize="0"/>
          <p:nvPr/>
        </p:nvPicPr>
        <p:blipFill rotWithShape="1">
          <a:blip r:embed="rId3">
            <a:alphaModFix/>
          </a:blip>
          <a:srcRect b="248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2027191" y="0"/>
            <a:ext cx="5256584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ЗВІТ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ДИРЕКТОРА</a:t>
            </a:r>
            <a:br>
              <a:rPr lang="uk-UA" sz="1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1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НОВОСІЛЬСЬКОГО  ЗЗСО </a:t>
            </a:r>
            <a:r>
              <a:rPr lang="uk-UA" sz="20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РЕНІЙСЬКОЇ МІСЬКОЇ РАДИ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 ВІТАЛІЯ МИКОЛАЙОВИЧА</a:t>
            </a: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2051720" y="5733256"/>
            <a:ext cx="524395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2021–2022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0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навчальний рік</a:t>
            </a:r>
            <a:endParaRPr sz="2800" b="0" i="0" u="none" strike="noStrike" cap="none">
              <a:solidFill>
                <a:srgbClr val="C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ctrTitle"/>
          </p:nvPr>
        </p:nvSpPr>
        <p:spPr>
          <a:xfrm>
            <a:off x="1718" y="0"/>
            <a:ext cx="7380312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 Black"/>
              <a:buNone/>
            </a:pPr>
            <a:r>
              <a:rPr lang="uk-UA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4400" b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 ШКОЛІ -  414  УЧНЯ</a:t>
            </a:r>
            <a:br>
              <a:rPr lang="uk-UA" sz="4400" b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4400" b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 </a:t>
            </a:r>
            <a:r>
              <a:rPr lang="uk-UA" sz="4400" b="1">
                <a:solidFill>
                  <a:srgbClr val="C00000"/>
                </a:solidFill>
              </a:rPr>
              <a:t>24 КЛАСИ: </a:t>
            </a:r>
            <a:endParaRPr sz="4400">
              <a:solidFill>
                <a:srgbClr val="C00000"/>
              </a:solidFill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107504" y="1700808"/>
            <a:ext cx="7722234" cy="496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b="1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1-4 – 10 класів;  </a:t>
            </a:r>
            <a:endParaRPr/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5-9 – 11 класів;</a:t>
            </a:r>
            <a:endParaRPr sz="8000" i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10-11 – 3 класи;</a:t>
            </a:r>
            <a:endParaRPr/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8000" b="1" i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10-А кл. – українська мова;</a:t>
            </a:r>
            <a:endParaRPr/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10-Б кл. –  географічний  профіль; </a:t>
            </a:r>
            <a:endParaRPr/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80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11 кл. – українська мова.</a:t>
            </a:r>
            <a:endParaRPr sz="8000" i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rgbClr val="E3CC5A"/>
              </a:buClr>
              <a:buSzPct val="100000"/>
              <a:buNone/>
            </a:pPr>
            <a:r>
              <a:rPr lang="uk-UA" sz="7400" b="1" i="0">
                <a:solidFill>
                  <a:srgbClr val="C5B9E3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7400" b="1" i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Випущено із школи 24 учня 11 класу.</a:t>
            </a:r>
            <a:endParaRPr sz="7400" b="1" i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rgbClr val="E3CC5A"/>
              </a:buClr>
              <a:buSzPct val="100000"/>
              <a:buNone/>
            </a:pPr>
            <a:endParaRPr sz="2800" i="0">
              <a:solidFill>
                <a:srgbClr val="B2AFA0"/>
              </a:solidFill>
            </a:endParaRPr>
          </a:p>
          <a:p>
            <a:pPr marL="0" lvl="0" indent="0" algn="l" rtl="0">
              <a:lnSpc>
                <a:spcPct val="1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8000" i="0">
              <a:solidFill>
                <a:srgbClr val="C5B9E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5000" b="1"/>
              <a:t>    </a:t>
            </a:r>
            <a:endParaRPr sz="5000"/>
          </a:p>
        </p:txBody>
      </p:sp>
      <p:pic>
        <p:nvPicPr>
          <p:cNvPr id="160" name="Google Shape;16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7944" y="908720"/>
            <a:ext cx="4985633" cy="31417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179512" y="260648"/>
            <a:ext cx="885698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C00000"/>
                </a:solidFill>
              </a:rPr>
              <a:t>АКАДЕМІЧНА УСПІШНІСТЬ УЧНІВ</a:t>
            </a:r>
            <a:endParaRPr sz="3600">
              <a:solidFill>
                <a:srgbClr val="C00000"/>
              </a:solidFill>
            </a:endParaRPr>
          </a:p>
        </p:txBody>
      </p:sp>
      <p:graphicFrame>
        <p:nvGraphicFramePr>
          <p:cNvPr id="166" name="Google Shape;166;p25"/>
          <p:cNvGraphicFramePr/>
          <p:nvPr/>
        </p:nvGraphicFramePr>
        <p:xfrm>
          <a:off x="0" y="1284324"/>
          <a:ext cx="9036550" cy="5689075"/>
        </p:xfrm>
        <a:graphic>
          <a:graphicData uri="http://schemas.openxmlformats.org/drawingml/2006/table">
            <a:tbl>
              <a:tblPr>
                <a:noFill/>
                <a:tableStyleId>{6628C10A-ADD5-403B-BCA4-25846413CA78}</a:tableStyleId>
              </a:tblPr>
              <a:tblGrid>
                <a:gridCol w="31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5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5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1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45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45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84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195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7672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0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4203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538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43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№ п/п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П.І.Б.                 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кл. керівника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Класс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уч-ся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 5.09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приб.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выб.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 коне г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Не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атес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всего успев.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 уров.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уров.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к.знан.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уров.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уров.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посещ.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прибывшие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b="1" u="none" strike="noStrike" cap="non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выбывшие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Капсамун О.М.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Левченко Т.В.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Узун Э.М.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Стаматі Є.В.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Карачебан В.С.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Варсан Л.М.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Нідельчу Н.Н.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Войнова М.К.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Нікіфоряк Ж.П.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Азман С.М.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3-В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Тодоров  М.В.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Терзі К.С.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Карагяур Д.М.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Прежбан  Ж.В.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Карачебан А.М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4-В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ИТОГО: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Мітіогло  М.М.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Коліогло О.Ф.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Узун  Е.М.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Бринза О.І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Мітіогло В.М.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5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Левченко Я.В.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Узун Д.М.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Дунав О.О.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Мідоні К.А.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Дунав Л.Є.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Нідєлку Л.Я.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Кожокару Ю.В.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Жоля А.І.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8-В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Даали Г.В.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9-А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32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Трифонова Г.В.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9-Б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ИТОГО: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0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Чобану Н.С.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10А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Мітіогло М.Н.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Мітіогло М.Н., Кожокару І.В.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Гуцол М.К.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10Б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Кокош М.Ф.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Кокош М.Ф.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Узун А.А.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Азман А.Ю.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Азман А.Ю.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ИТОГО: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6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ВСЬОГО: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77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88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100" b="1" i="1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000" u="none" strike="noStrike" cap="none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100" u="none" strike="noStrike" cap="none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050" marR="2805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/>
          </p:nvPr>
        </p:nvSpPr>
        <p:spPr>
          <a:xfrm>
            <a:off x="323528" y="404664"/>
            <a:ext cx="8496944" cy="638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1F41"/>
              </a:buClr>
              <a:buSzPct val="100000"/>
              <a:buFont typeface="Times New Roman"/>
              <a:buNone/>
            </a:pPr>
            <a:r>
              <a:rPr lang="uk-UA" sz="2400" b="1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ОРГАНІЗАЦІЯ ІНКЛЮЗИВНОГО НАВЧАННЯ.</a:t>
            </a:r>
            <a:r>
              <a:rPr lang="uk-UA" sz="3100" b="1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uk-UA" sz="3100" b="1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100" b="1" cap="none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</a:t>
            </a:r>
            <a:r>
              <a:rPr lang="uk-UA" sz="11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закладі  створено  необхідні  умови  для  навчання  дітей  з  особливими освітніми  потребами.  З  2018/2019  навчального  року  функціонують  класи  з  інклюзивним  навчанням. У 2021-2022 </a:t>
            </a:r>
            <a:r>
              <a:rPr lang="uk-UA" sz="1100" b="1" cap="none" dirty="0" err="1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r>
              <a:rPr lang="uk-UA" sz="11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 школі створені 2 </a:t>
            </a:r>
            <a:r>
              <a:rPr lang="uk-UA" sz="1100" b="1" cap="none" dirty="0" err="1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класа</a:t>
            </a:r>
            <a:r>
              <a:rPr lang="uk-UA" sz="11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інклюзивним навчанням, де навчаються 3 учнів з ООП.</a:t>
            </a:r>
            <a:r>
              <a:rPr lang="uk-UA" sz="1100" b="1" cap="none" dirty="0">
                <a:solidFill>
                  <a:srgbClr val="AD1F4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uk-UA" sz="1100" b="1" cap="none" dirty="0">
                <a:solidFill>
                  <a:srgbClr val="AD1F4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200" b="1" cap="none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Саме </a:t>
            </a: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тому   у 2018 -2019 </a:t>
            </a:r>
            <a:r>
              <a:rPr lang="uk-UA" sz="1200" b="1" cap="none" dirty="0" err="1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відкрито ресурсну кімнату. </a:t>
            </a:r>
            <a:b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    Ресурсна кімната  </a:t>
            </a:r>
            <a:r>
              <a:rPr lang="uk-UA" sz="1200" b="1" cap="none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оснащена </a:t>
            </a: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індивідуальними  партами,  безкаркасними кріслами, необхідною оргтехнікою,  включаючи проєктор, принтер  і ноутбук.</a:t>
            </a:r>
            <a:b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   </a:t>
            </a:r>
            <a:r>
              <a:rPr lang="uk-UA" sz="1200" b="1" cap="none" dirty="0" smtClean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Зона сенсорного інтегрування  для стимуляції усіх органів чуття і сприйняття – сухий басейн, балансири, інтеграційні доріжки.</a:t>
            </a:r>
            <a:br>
              <a:rPr lang="uk-UA" sz="1200" b="1" cap="none" dirty="0">
                <a:solidFill>
                  <a:srgbClr val="AD1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200" b="1" cap="none" dirty="0">
                <a:solidFill>
                  <a:srgbClr val="AD1F41"/>
                </a:solidFill>
                <a:latin typeface="Calibri"/>
                <a:ea typeface="Calibri"/>
                <a:cs typeface="Calibri"/>
                <a:sym typeface="Calibri"/>
              </a:rPr>
              <a:t>      Зона для спортивної і лікувальної фізкультури-шведська стінка, тунель, масажні доріжки</a:t>
            </a:r>
            <a:endParaRPr sz="1200" b="1" dirty="0">
              <a:solidFill>
                <a:srgbClr val="AD1F4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92" y="2673372"/>
            <a:ext cx="5138443" cy="3844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611560" y="188640"/>
            <a:ext cx="8208912" cy="59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AD1F41"/>
              </a:buClr>
              <a:buSzPts val="2800"/>
              <a:buFont typeface="Arial Black"/>
              <a:buNone/>
            </a:pPr>
            <a:r>
              <a:rPr lang="uk-UA" sz="2800">
                <a:solidFill>
                  <a:srgbClr val="AD1F41"/>
                </a:solidFill>
              </a:rPr>
              <a:t>ОРГАНІЗАЦІЯ ХАРЧУВАННЯ В ШКОЛІ</a:t>
            </a:r>
            <a:br>
              <a:rPr lang="uk-UA" sz="2800">
                <a:solidFill>
                  <a:srgbClr val="AD1F41"/>
                </a:solidFill>
              </a:rPr>
            </a:br>
            <a:r>
              <a:rPr lang="uk-UA" sz="2800">
                <a:solidFill>
                  <a:srgbClr val="AD1F41"/>
                </a:solidFill>
              </a:rPr>
              <a:t/>
            </a:r>
            <a:br>
              <a:rPr lang="uk-UA" sz="2800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Безоплатне харчування: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1. Діти, позбавленні батьківського піклування – 2.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2. Діти, охоплені інклюзивним навчанням – 3.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3. Діти із малозабезпечених родин – 11.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4. Діти із родин переселенців – 2.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>5. Діти, родини яких опинилися у складних життєвих  обставинах (рішення сесії) – 54.</a:t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/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sz="2000" cap="none">
                <a:solidFill>
                  <a:srgbClr val="AD1F41"/>
                </a:solidFill>
              </a:rPr>
              <a:t>Харчування за кошти батьків – всі бажаючі.</a:t>
            </a:r>
            <a:br>
              <a:rPr lang="uk-UA" sz="2000" cap="none">
                <a:solidFill>
                  <a:srgbClr val="AD1F41"/>
                </a:solidFill>
              </a:rPr>
            </a:br>
            <a:r>
              <a:rPr lang="uk-UA" sz="2000" cap="none">
                <a:solidFill>
                  <a:srgbClr val="AD1F41"/>
                </a:solidFill>
              </a:rPr>
              <a:t/>
            </a:r>
            <a:br>
              <a:rPr lang="uk-UA" sz="2000" cap="none">
                <a:solidFill>
                  <a:srgbClr val="AD1F41"/>
                </a:solidFill>
              </a:rPr>
            </a:br>
            <a:r>
              <a:rPr lang="uk-UA" cap="none">
                <a:solidFill>
                  <a:srgbClr val="AD1F41"/>
                </a:solidFill>
              </a:rPr>
              <a:t/>
            </a:r>
            <a:br>
              <a:rPr lang="uk-UA" cap="none">
                <a:solidFill>
                  <a:srgbClr val="AD1F41"/>
                </a:solidFill>
              </a:rPr>
            </a:br>
            <a:r>
              <a:rPr lang="uk-UA" sz="2800" cap="none">
                <a:solidFill>
                  <a:srgbClr val="AD1F41"/>
                </a:solidFill>
              </a:rPr>
              <a:t>БЕЗПЕЧНЕ СЕРЕДОВИЩЕ В ШКОЛІ</a:t>
            </a:r>
            <a:br>
              <a:rPr lang="uk-UA" sz="2800" cap="none">
                <a:solidFill>
                  <a:srgbClr val="AD1F41"/>
                </a:solidFill>
              </a:rPr>
            </a:br>
            <a:r>
              <a:rPr lang="uk-UA" sz="2000" cap="none">
                <a:solidFill>
                  <a:srgbClr val="AD1F41"/>
                </a:solidFill>
              </a:rPr>
              <a:t>В школі створені умови для 414 учня, 96 робітників.</a:t>
            </a:r>
            <a:br>
              <a:rPr lang="uk-UA" sz="2000" cap="none">
                <a:solidFill>
                  <a:srgbClr val="AD1F41"/>
                </a:solidFill>
              </a:rPr>
            </a:br>
            <a:endParaRPr sz="2000" cap="none">
              <a:solidFill>
                <a:srgbClr val="AD1F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ctrTitle"/>
          </p:nvPr>
        </p:nvSpPr>
        <p:spPr>
          <a:xfrm>
            <a:off x="179512" y="-46806"/>
            <a:ext cx="8964488" cy="131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 Black"/>
              <a:buNone/>
            </a:pPr>
            <a:r>
              <a:rPr lang="uk-UA" sz="4000" b="1" dirty="0">
                <a:solidFill>
                  <a:srgbClr val="C00000"/>
                </a:solidFill>
              </a:rPr>
              <a:t>УЧАСТЬ  У КОНКУРСАХ </a:t>
            </a:r>
            <a:br>
              <a:rPr lang="uk-UA" sz="4000" b="1" dirty="0">
                <a:solidFill>
                  <a:srgbClr val="C00000"/>
                </a:solidFill>
              </a:rPr>
            </a:br>
            <a:r>
              <a:rPr lang="uk-UA" sz="4000" b="1" dirty="0" smtClean="0">
                <a:solidFill>
                  <a:srgbClr val="C00000"/>
                </a:solidFill>
              </a:rPr>
              <a:t>2021/2022 </a:t>
            </a:r>
            <a:r>
              <a:rPr lang="uk-UA" sz="4000" b="1" dirty="0">
                <a:solidFill>
                  <a:srgbClr val="C00000"/>
                </a:solidFill>
              </a:rPr>
              <a:t>Н.Р.</a:t>
            </a:r>
            <a:r>
              <a:rPr lang="uk-UA" dirty="0">
                <a:solidFill>
                  <a:srgbClr val="C00000"/>
                </a:solidFill>
              </a:rPr>
              <a:t/>
            </a:r>
            <a:br>
              <a:rPr lang="uk-UA" dirty="0">
                <a:solidFill>
                  <a:srgbClr val="C00000"/>
                </a:solidFill>
              </a:rPr>
            </a:br>
            <a:endParaRPr dirty="0">
              <a:solidFill>
                <a:srgbClr val="C00000"/>
              </a:solidFill>
            </a:endParaRPr>
          </a:p>
        </p:txBody>
      </p:sp>
      <p:sp>
        <p:nvSpPr>
          <p:cNvPr id="182" name="Google Shape;182;p28"/>
          <p:cNvSpPr/>
          <p:nvPr/>
        </p:nvSpPr>
        <p:spPr>
          <a:xfrm>
            <a:off x="179512" y="1268760"/>
            <a:ext cx="860444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 Black"/>
              <a:buNone/>
            </a:pPr>
            <a:r>
              <a:rPr lang="uk-UA" sz="2800" b="1" i="0" u="none" strike="noStrike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Результати участі у ІІ турі у конкурсі                                       «Юний дослідник» </a:t>
            </a:r>
            <a:r>
              <a:rPr lang="uk-UA" sz="2800" b="1" i="0" u="none" strike="noStrike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2021-2022 </a:t>
            </a:r>
            <a:r>
              <a:rPr lang="uk-UA" sz="2800" b="1" i="0" u="none" strike="noStrike" cap="none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н.р</a:t>
            </a:r>
            <a:r>
              <a:rPr lang="uk-UA" sz="2800" b="1" i="0" u="none" strike="noStrike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.:</a:t>
            </a:r>
            <a:endParaRPr sz="2800" b="1" i="0" u="none" strike="noStrike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ndara"/>
              <a:buNone/>
            </a:pP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8"/>
          <p:cNvSpPr/>
          <p:nvPr/>
        </p:nvSpPr>
        <p:spPr>
          <a:xfrm>
            <a:off x="251520" y="2350602"/>
            <a:ext cx="874846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457200">
              <a:buAutoNum type="arabicPeriod"/>
            </a:pPr>
            <a:r>
              <a:rPr lang="uk-UA" sz="2000" u="sng" dirty="0" smtClean="0">
                <a:solidFill>
                  <a:srgbClr val="FF0000"/>
                </a:solidFill>
              </a:rPr>
              <a:t>«</a:t>
            </a:r>
            <a:r>
              <a:rPr lang="uk-UA" sz="2000" u="sng" dirty="0">
                <a:solidFill>
                  <a:srgbClr val="FF0000"/>
                </a:solidFill>
              </a:rPr>
              <a:t>Тваринний світ»; </a:t>
            </a:r>
            <a:r>
              <a:rPr lang="uk-UA" sz="2000" dirty="0">
                <a:solidFill>
                  <a:srgbClr val="FF0000"/>
                </a:solidFill>
              </a:rPr>
              <a:t>Професія дощового </a:t>
            </a:r>
            <a:r>
              <a:rPr lang="uk-UA" sz="2000" dirty="0" err="1">
                <a:solidFill>
                  <a:srgbClr val="FF0000"/>
                </a:solidFill>
              </a:rPr>
              <a:t>черв´</a:t>
            </a:r>
            <a:r>
              <a:rPr lang="uk-UA" sz="2000" dirty="0" err="1" smtClean="0">
                <a:solidFill>
                  <a:srgbClr val="FF0000"/>
                </a:solidFill>
              </a:rPr>
              <a:t>яка</a:t>
            </a:r>
            <a:r>
              <a:rPr lang="" sz="2000" smtClean="0">
                <a:solidFill>
                  <a:srgbClr val="FF0000"/>
                </a:solidFill>
              </a:rPr>
              <a:t> (Учень -</a:t>
            </a:r>
            <a:r>
              <a:rPr lang="uk-UA" sz="2000" dirty="0" smtClean="0">
                <a:solidFill>
                  <a:srgbClr val="FF0000"/>
                </a:solidFill>
              </a:rPr>
              <a:t>Доброта</a:t>
            </a:r>
            <a:r>
              <a:rPr lang="" sz="2000" smtClean="0">
                <a:solidFill>
                  <a:srgbClr val="FF0000"/>
                </a:solidFill>
              </a:rPr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Ярослав</a:t>
            </a:r>
            <a:r>
              <a:rPr lang="" sz="2000" smtClean="0">
                <a:solidFill>
                  <a:srgbClr val="FF0000"/>
                </a:solidFill>
              </a:rPr>
              <a:t>, Керівник </a:t>
            </a:r>
            <a:r>
              <a:rPr lang="ru-RU" sz="2000" dirty="0" smtClean="0">
                <a:solidFill>
                  <a:srgbClr val="FF0000"/>
                </a:solidFill>
              </a:rPr>
              <a:t>–</a:t>
            </a:r>
            <a:r>
              <a:rPr lang="" sz="2000" smtClean="0">
                <a:solidFill>
                  <a:srgbClr val="FF0000"/>
                </a:solidFill>
              </a:rPr>
              <a:t> Узун А.В.)</a:t>
            </a:r>
          </a:p>
          <a:p>
            <a:pPr marL="457200" indent="-457200">
              <a:buFont typeface="Arial"/>
              <a:buAutoNum type="arabicPeriod"/>
            </a:pPr>
            <a:r>
              <a:rPr lang="uk-UA" sz="2000" u="sng" dirty="0">
                <a:solidFill>
                  <a:srgbClr val="FF0000"/>
                </a:solidFill>
              </a:rPr>
              <a:t>«Рослини навколо нас»; </a:t>
            </a:r>
            <a:r>
              <a:rPr lang="uk-UA" sz="2000" dirty="0">
                <a:solidFill>
                  <a:srgbClr val="FF0000"/>
                </a:solidFill>
              </a:rPr>
              <a:t>Вирощування огірків, через використання </a:t>
            </a:r>
            <a:r>
              <a:rPr lang="uk-UA" sz="2000" dirty="0" err="1">
                <a:solidFill>
                  <a:srgbClr val="FF0000"/>
                </a:solidFill>
              </a:rPr>
              <a:t>картопельних</a:t>
            </a:r>
            <a:r>
              <a:rPr lang="uk-UA" sz="2000" dirty="0">
                <a:solidFill>
                  <a:srgbClr val="FF0000"/>
                </a:solidFill>
              </a:rPr>
              <a:t> очисток </a:t>
            </a:r>
            <a:r>
              <a:rPr lang="" sz="2000" smtClean="0">
                <a:solidFill>
                  <a:srgbClr val="FF0000"/>
                </a:solidFill>
              </a:rPr>
              <a:t>(Учень </a:t>
            </a:r>
            <a:r>
              <a:rPr lang="ru-RU" sz="2000" dirty="0" smtClean="0">
                <a:solidFill>
                  <a:srgbClr val="FF0000"/>
                </a:solidFill>
              </a:rPr>
              <a:t>–</a:t>
            </a:r>
            <a:r>
              <a:rPr lang="" sz="2000" smtClean="0">
                <a:solidFill>
                  <a:srgbClr val="FF0000"/>
                </a:solidFill>
              </a:rPr>
              <a:t> Капсамун Аріадна, Керівник </a:t>
            </a:r>
            <a:r>
              <a:rPr lang="ru-RU" sz="2000" dirty="0" smtClean="0">
                <a:solidFill>
                  <a:srgbClr val="FF0000"/>
                </a:solidFill>
              </a:rPr>
              <a:t>–</a:t>
            </a:r>
            <a:r>
              <a:rPr lang="" sz="2000" smtClean="0">
                <a:solidFill>
                  <a:srgbClr val="FF0000"/>
                </a:solidFill>
              </a:rPr>
              <a:t> Нєдєлку О.Г.)</a:t>
            </a:r>
          </a:p>
          <a:p>
            <a:r>
              <a:rPr lang="" sz="2000" smtClean="0">
                <a:solidFill>
                  <a:srgbClr val="FF0000"/>
                </a:solidFill>
              </a:rPr>
              <a:t>3. </a:t>
            </a:r>
            <a:r>
              <a:rPr lang="uk-UA" sz="2000" u="sng" dirty="0" smtClean="0">
                <a:solidFill>
                  <a:srgbClr val="FF0000"/>
                </a:solidFill>
              </a:rPr>
              <a:t>«Рослини </a:t>
            </a:r>
            <a:r>
              <a:rPr lang="uk-UA" sz="2000" u="sng" dirty="0">
                <a:solidFill>
                  <a:srgbClr val="FF0000"/>
                </a:solidFill>
              </a:rPr>
              <a:t>навколо нас»; </a:t>
            </a:r>
            <a:r>
              <a:rPr lang="uk-UA" sz="2000" dirty="0">
                <a:solidFill>
                  <a:srgbClr val="FF0000"/>
                </a:solidFill>
              </a:rPr>
              <a:t>Вплив комплексного добрива «</a:t>
            </a:r>
            <a:r>
              <a:rPr lang="uk-UA" sz="2000" dirty="0" err="1">
                <a:solidFill>
                  <a:srgbClr val="FF0000"/>
                </a:solidFill>
              </a:rPr>
              <a:t>Розсада-рост</a:t>
            </a:r>
            <a:r>
              <a:rPr lang="uk-UA" sz="2000" dirty="0">
                <a:solidFill>
                  <a:srgbClr val="FF0000"/>
                </a:solidFill>
              </a:rPr>
              <a:t>» на формування здорової і міцної розсади </a:t>
            </a:r>
            <a:r>
              <a:rPr lang="uk-UA" sz="2000" dirty="0" smtClean="0">
                <a:solidFill>
                  <a:srgbClr val="FF0000"/>
                </a:solidFill>
              </a:rPr>
              <a:t>кабачків</a:t>
            </a:r>
            <a:r>
              <a:rPr lang="" sz="2000" smtClean="0">
                <a:solidFill>
                  <a:srgbClr val="FF0000"/>
                </a:solidFill>
              </a:rPr>
              <a:t> (Учень </a:t>
            </a:r>
            <a:r>
              <a:rPr lang="ru-RU" sz="2000" dirty="0" smtClean="0">
                <a:solidFill>
                  <a:srgbClr val="FF0000"/>
                </a:solidFill>
              </a:rPr>
              <a:t>–</a:t>
            </a:r>
            <a:r>
              <a:rPr lang="" sz="2000" smtClean="0">
                <a:solidFill>
                  <a:srgbClr val="FF0000"/>
                </a:solidFill>
              </a:rPr>
              <a:t> Морару Сергій, Керівник </a:t>
            </a:r>
            <a:r>
              <a:rPr lang="ru-RU" sz="2000" dirty="0" smtClean="0">
                <a:solidFill>
                  <a:srgbClr val="FF0000"/>
                </a:solidFill>
              </a:rPr>
              <a:t>–</a:t>
            </a:r>
            <a:r>
              <a:rPr lang="" sz="2000" smtClean="0">
                <a:solidFill>
                  <a:srgbClr val="FF0000"/>
                </a:solidFill>
              </a:rPr>
              <a:t> Жоля А.І.)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uk-UA" sz="2000" dirty="0">
                <a:solidFill>
                  <a:srgbClr val="FF0000"/>
                </a:solidFill>
              </a:rPr>
              <a:t> </a:t>
            </a:r>
            <a:endParaRPr lang="ru-RU" sz="2000" dirty="0">
              <a:solidFill>
                <a:srgbClr val="FF0000"/>
              </a:solidFill>
            </a:endParaRPr>
          </a:p>
          <a:p>
            <a:pPr marL="457200" indent="-457200">
              <a:buFont typeface="Arial"/>
              <a:buAutoNum type="arabicPeriod"/>
            </a:pPr>
            <a:endParaRPr lang="ru-RU" sz="2000" dirty="0"/>
          </a:p>
          <a:p>
            <a:pPr marL="457200" indent="-457200">
              <a:buFont typeface="Arial"/>
              <a:buAutoNum type="arabicPeriod"/>
            </a:pPr>
            <a:endParaRPr lang="ru-RU" sz="2000" dirty="0"/>
          </a:p>
          <a:p>
            <a:pPr marL="457200" indent="-457200">
              <a:buAutoNum type="arabicPeriod"/>
            </a:pPr>
            <a:endParaRPr lang="" sz="2000" smtClean="0"/>
          </a:p>
          <a:p>
            <a:pPr marL="457200" indent="-457200">
              <a:buAutoNum type="arabicPeriod"/>
            </a:pPr>
            <a:endParaRPr lang="ru-RU" sz="2000" dirty="0"/>
          </a:p>
          <a:p>
            <a:endParaRPr lang="ru-RU"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" sz="2000" b="1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>
            <a:spLocks noGrp="1"/>
          </p:cNvSpPr>
          <p:nvPr>
            <p:ph type="title"/>
          </p:nvPr>
        </p:nvSpPr>
        <p:spPr>
          <a:xfrm>
            <a:off x="251520" y="116632"/>
            <a:ext cx="84969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 Black"/>
              <a:buNone/>
            </a:pPr>
            <a:r>
              <a:rPr lang="uk-UA" sz="2800" b="1" cap="none" dirty="0">
                <a:solidFill>
                  <a:srgbClr val="C00000"/>
                </a:solidFill>
              </a:rPr>
              <a:t>Результати участі у ІІ турі  </a:t>
            </a:r>
            <a:r>
              <a:rPr lang="uk-UA" sz="2800" b="1" cap="none" dirty="0" smtClean="0">
                <a:solidFill>
                  <a:srgbClr val="C00000"/>
                </a:solidFill>
              </a:rPr>
              <a:t>Всеукраїнських предметних олімпіад</a:t>
            </a:r>
            <a:endParaRPr sz="2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02735"/>
              </p:ext>
            </p:extLst>
          </p:nvPr>
        </p:nvGraphicFramePr>
        <p:xfrm>
          <a:off x="922492" y="1302815"/>
          <a:ext cx="7687433" cy="51303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{6628C10A-ADD5-403B-BCA4-25846413CA78}</a:tableStyleId>
              </a:tblPr>
              <a:tblGrid>
                <a:gridCol w="752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6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9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94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 dirty="0">
                          <a:effectLst/>
                        </a:rPr>
                        <a:t>№ з/п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ПІБ учня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Клас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Місце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ПІБ вчителя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Бринза Ренат Михайлович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ІІІ - математика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Лапікус Л.М.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75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uk-UA" sz="1100">
                          <a:effectLst/>
                        </a:rPr>
                        <a:t>Шебек Валерія  Віт.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uk-UA" sz="1100">
                          <a:effectLst/>
                        </a:rPr>
                        <a:t>ІІІ – укр. мова та літ.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uk-UA" sz="1100">
                          <a:effectLst/>
                        </a:rPr>
                        <a:t>Нідєлку Л.Я.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ІІ- географія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Карачебан К.О.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75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Бікір Богдана Василівна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ІІІ укр. мова та літ.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Чобан Н.С.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  10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1І англ..мова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Дунав Н.М.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Капсамун Ростислав Веніамінович 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 астрономія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Коліогло О.Ф.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Карачебан Микита Олексійович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 хімія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Карачебан К.О.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Руму Елеонора Георгіївна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ІІІ молд. мова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Гуцол М.К.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Кокош Емма Едуардівна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ІІІ молд. мова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Гуцол М.К.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Мардар Анастасія Геннадіївна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 технології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Мідоні К.А.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Капсамун Олександра Олександрівна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1ІІ технології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Мідоні К.А.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4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10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Капсамун  Валерія Вікторівна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ІІІ історія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Тріфонова Г.В.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5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Мітіоглу Михайло Михайлович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ІІ фізика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effectLst/>
                        </a:rPr>
                        <a:t>Коліогло</a:t>
                      </a:r>
                      <a:r>
                        <a:rPr lang="uk-UA" sz="1100" dirty="0">
                          <a:effectLst/>
                        </a:rPr>
                        <a:t> О.Ф.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ahoma"/>
                        <a:ea typeface="Tahoma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5635" y="326042"/>
            <a:ext cx="8543637" cy="118872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Результати І етапу Всеукраїнського конкурсу – захисту науково – дослідницьких робіт учнів - членів МАН</a:t>
            </a:r>
            <a:endParaRPr lang="uk-UA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08676"/>
              </p:ext>
            </p:extLst>
          </p:nvPr>
        </p:nvGraphicFramePr>
        <p:xfrm>
          <a:off x="544939" y="1514763"/>
          <a:ext cx="8091060" cy="994758"/>
        </p:xfrm>
        <a:graphic>
          <a:graphicData uri="http://schemas.openxmlformats.org/drawingml/2006/table">
            <a:tbl>
              <a:tblPr firstRow="1" bandRow="1">
                <a:tableStyleId>{6628C10A-ADD5-403B-BCA4-25846413CA78}</a:tableStyleId>
              </a:tblPr>
              <a:tblGrid>
                <a:gridCol w="406406">
                  <a:extLst>
                    <a:ext uri="{9D8B030D-6E8A-4147-A177-3AD203B41FA5}">
                      <a16:colId xmlns:a16="http://schemas.microsoft.com/office/drawing/2014/main" val="3342626572"/>
                    </a:ext>
                  </a:extLst>
                </a:gridCol>
                <a:gridCol w="2290614">
                  <a:extLst>
                    <a:ext uri="{9D8B030D-6E8A-4147-A177-3AD203B41FA5}">
                      <a16:colId xmlns:a16="http://schemas.microsoft.com/office/drawing/2014/main" val="3348478298"/>
                    </a:ext>
                  </a:extLst>
                </a:gridCol>
                <a:gridCol w="757386">
                  <a:extLst>
                    <a:ext uri="{9D8B030D-6E8A-4147-A177-3AD203B41FA5}">
                      <a16:colId xmlns:a16="http://schemas.microsoft.com/office/drawing/2014/main" val="980154328"/>
                    </a:ext>
                  </a:extLst>
                </a:gridCol>
                <a:gridCol w="1939634">
                  <a:extLst>
                    <a:ext uri="{9D8B030D-6E8A-4147-A177-3AD203B41FA5}">
                      <a16:colId xmlns:a16="http://schemas.microsoft.com/office/drawing/2014/main" val="4229919242"/>
                    </a:ext>
                  </a:extLst>
                </a:gridCol>
                <a:gridCol w="1348510">
                  <a:extLst>
                    <a:ext uri="{9D8B030D-6E8A-4147-A177-3AD203B41FA5}">
                      <a16:colId xmlns:a16="http://schemas.microsoft.com/office/drawing/2014/main" val="356183071"/>
                    </a:ext>
                  </a:extLst>
                </a:gridCol>
                <a:gridCol w="1348510">
                  <a:extLst>
                    <a:ext uri="{9D8B030D-6E8A-4147-A177-3AD203B41FA5}">
                      <a16:colId xmlns:a16="http://schemas.microsoft.com/office/drawing/2014/main" val="1674561441"/>
                    </a:ext>
                  </a:extLst>
                </a:gridCol>
              </a:tblGrid>
              <a:tr h="331586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ПІБ учня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Клас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Відділення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ПІБ керівника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179582"/>
                  </a:ext>
                </a:extLst>
              </a:tr>
              <a:tr h="331586">
                <a:tc>
                  <a:txBody>
                    <a:bodyPr/>
                    <a:lstStyle/>
                    <a:p>
                      <a:r>
                        <a:rPr lang="uk-UA" dirty="0" smtClean="0"/>
                        <a:t>1.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Коліогло</a:t>
                      </a:r>
                      <a:r>
                        <a:rPr lang="uk-UA" dirty="0" smtClean="0"/>
                        <a:t> І.Ю.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8-Б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Фізика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Коліогло</a:t>
                      </a:r>
                      <a:r>
                        <a:rPr lang="uk-UA" dirty="0" smtClean="0"/>
                        <a:t> О.Ф.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28621"/>
                  </a:ext>
                </a:extLst>
              </a:tr>
              <a:tr h="331586">
                <a:tc>
                  <a:txBody>
                    <a:bodyPr/>
                    <a:lstStyle/>
                    <a:p>
                      <a:r>
                        <a:rPr lang="uk-UA" dirty="0" smtClean="0"/>
                        <a:t>2.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Стаматі</a:t>
                      </a:r>
                      <a:r>
                        <a:rPr lang="uk-UA" baseline="0" dirty="0" smtClean="0"/>
                        <a:t> М.М.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9-Б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Історія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ІІІ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Бринза О.І.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109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4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0203"/>
            <a:ext cx="90239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Всеукраїнський конкурс винахідницьких і раціоналізаторських </a:t>
            </a:r>
          </a:p>
          <a:p>
            <a:pPr algn="ctr"/>
            <a:r>
              <a:rPr lang="uk-UA" sz="2800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проєктів</a:t>
            </a:r>
            <a:r>
              <a:rPr lang="uk-UA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 еколого-натуралістичного напряму</a:t>
            </a:r>
            <a:endParaRPr lang="uk-UA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993" y="1886085"/>
            <a:ext cx="8125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Карачебан</a:t>
            </a:r>
            <a:r>
              <a:rPr lang="uk-UA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М.О. учень 10-А класу – диплом ІІІ ступеня,</a:t>
            </a:r>
          </a:p>
          <a:p>
            <a:pPr algn="ctr"/>
            <a:r>
              <a:rPr lang="uk-UA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керівник </a:t>
            </a:r>
            <a:r>
              <a:rPr lang="uk-UA" sz="2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проєкту</a:t>
            </a:r>
            <a:r>
              <a:rPr lang="uk-UA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_ </a:t>
            </a:r>
            <a:r>
              <a:rPr lang="uk-UA" sz="2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Коліогло</a:t>
            </a:r>
            <a:r>
              <a:rPr lang="uk-UA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О.Ф (вчитель фізики)</a:t>
            </a:r>
            <a:endParaRPr lang="uk-UA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3" y="2593971"/>
            <a:ext cx="2339499" cy="4149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73" y="3001242"/>
            <a:ext cx="5845685" cy="329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6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964" y="405411"/>
            <a:ext cx="6237260" cy="88931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Результати участі у ІІ турі конкурсу ім. П. </a:t>
            </a:r>
            <a:r>
              <a:rPr lang="uk-UA" sz="3600" b="1" dirty="0" err="1" smtClean="0">
                <a:solidFill>
                  <a:srgbClr val="FF0000"/>
                </a:solidFill>
              </a:rPr>
              <a:t>Яцика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231809"/>
              </p:ext>
            </p:extLst>
          </p:nvPr>
        </p:nvGraphicFramePr>
        <p:xfrm>
          <a:off x="1426896" y="1550749"/>
          <a:ext cx="6096000" cy="741680"/>
        </p:xfrm>
        <a:graphic>
          <a:graphicData uri="http://schemas.openxmlformats.org/drawingml/2006/table">
            <a:tbl>
              <a:tblPr firstRow="1" bandRow="1">
                <a:tableStyleId>{6628C10A-ADD5-403B-BCA4-25846413CA78}</a:tableStyleId>
              </a:tblPr>
              <a:tblGrid>
                <a:gridCol w="42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Вчитель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Карачебан</a:t>
                      </a:r>
                      <a:r>
                        <a:rPr lang="uk-UA" dirty="0" smtClean="0"/>
                        <a:t> А.В.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5-Б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 місце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Узун</a:t>
                      </a:r>
                      <a:r>
                        <a:rPr lang="uk-UA" dirty="0" smtClean="0"/>
                        <a:t> А.В.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1714" y="2441633"/>
            <a:ext cx="80201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Arial Black" pitchFamily="34" charset="0"/>
              </a:rPr>
              <a:t>Результати </a:t>
            </a:r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участі </a:t>
            </a:r>
            <a:r>
              <a:rPr lang="uk-UA" sz="3200" b="1" dirty="0">
                <a:solidFill>
                  <a:srgbClr val="FF0000"/>
                </a:solidFill>
                <a:latin typeface="Arial Black" pitchFamily="34" charset="0"/>
              </a:rPr>
              <a:t>у </a:t>
            </a:r>
            <a:endParaRPr lang="uk-UA" sz="32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ІІ </a:t>
            </a:r>
            <a:r>
              <a:rPr lang="uk-UA" sz="3200" b="1" dirty="0">
                <a:solidFill>
                  <a:srgbClr val="FF0000"/>
                </a:solidFill>
                <a:latin typeface="Arial Black" pitchFamily="34" charset="0"/>
              </a:rPr>
              <a:t>турі конкурсу </a:t>
            </a:r>
            <a:r>
              <a:rPr lang="uk-UA" sz="3200" b="1" dirty="0" smtClean="0">
                <a:solidFill>
                  <a:srgbClr val="FF0000"/>
                </a:solidFill>
                <a:latin typeface="Arial Black" pitchFamily="34" charset="0"/>
              </a:rPr>
              <a:t>ім. Т.Г. Шевченка</a:t>
            </a:r>
            <a:endParaRPr lang="ru-RU" sz="3200" b="1" dirty="0">
              <a:latin typeface="Arial Black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231082"/>
              </p:ext>
            </p:extLst>
          </p:nvPr>
        </p:nvGraphicFramePr>
        <p:xfrm>
          <a:off x="1077064" y="4115924"/>
          <a:ext cx="6309442" cy="1483360"/>
        </p:xfrm>
        <a:graphic>
          <a:graphicData uri="http://schemas.openxmlformats.org/drawingml/2006/table">
            <a:tbl>
              <a:tblPr firstRow="1" bandRow="1">
                <a:tableStyleId>{6628C10A-ADD5-403B-BCA4-25846413CA78}</a:tableStyleId>
              </a:tblPr>
              <a:tblGrid>
                <a:gridCol w="442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ПІБ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Вчитель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Капсамун</a:t>
                      </a:r>
                      <a:r>
                        <a:rPr lang="uk-UA" baseline="0" dirty="0" smtClean="0"/>
                        <a:t> А.О.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5-Б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Узун</a:t>
                      </a:r>
                      <a:r>
                        <a:rPr lang="uk-UA" dirty="0" smtClean="0"/>
                        <a:t> А.В.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Морару</a:t>
                      </a:r>
                      <a:r>
                        <a:rPr lang="uk-UA" dirty="0" smtClean="0"/>
                        <a:t> С.Г.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6-А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Мітіогло</a:t>
                      </a:r>
                      <a:r>
                        <a:rPr lang="uk-UA" dirty="0" smtClean="0"/>
                        <a:t> М.М.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Капсамун</a:t>
                      </a:r>
                      <a:r>
                        <a:rPr lang="uk-UA" dirty="0" smtClean="0"/>
                        <a:t> В.В.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9-Б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ІІІ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Карачебан</a:t>
                      </a:r>
                      <a:r>
                        <a:rPr lang="uk-UA" dirty="0" smtClean="0"/>
                        <a:t> О.І.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2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ctrTitle"/>
          </p:nvPr>
        </p:nvSpPr>
        <p:spPr>
          <a:xfrm>
            <a:off x="1432560" y="359898"/>
            <a:ext cx="7243896" cy="1556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</a:pPr>
            <a:r>
              <a:rPr lang="uk-UA"/>
              <a:t>          </a:t>
            </a:r>
            <a:r>
              <a:rPr lang="uk-UA">
                <a:solidFill>
                  <a:srgbClr val="FF0000"/>
                </a:solidFill>
              </a:rPr>
              <a:t>ВИХОВНА РОБОТА </a:t>
            </a:r>
            <a:br>
              <a:rPr lang="uk-UA">
                <a:solidFill>
                  <a:srgbClr val="FF0000"/>
                </a:solidFill>
              </a:rPr>
            </a:br>
            <a:r>
              <a:rPr lang="uk-UA"/>
              <a:t/>
            </a:r>
            <a:br>
              <a:rPr lang="uk-UA"/>
            </a:br>
            <a:r>
              <a:rPr lang="uk-UA"/>
              <a:t>                          </a:t>
            </a:r>
            <a:r>
              <a:rPr lang="uk-UA">
                <a:solidFill>
                  <a:srgbClr val="FF0000"/>
                </a:solidFill>
              </a:rPr>
              <a:t>2021-2022 Н.Р.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 descr="C:\Users\Оксана Александровна\Desktop\Без названия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152" y="3429000"/>
            <a:ext cx="2624214" cy="29991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" name="Google Shape;105;p16" descr="C:\Users\Оксана Александровна\Desktop\images (2)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147122"/>
            <a:ext cx="2016224" cy="20162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771800" y="160338"/>
            <a:ext cx="4392488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C00000"/>
                </a:solidFill>
              </a:rPr>
              <a:t>АДМІНІСТРАЦІЯ ШКОЛИ </a:t>
            </a:r>
            <a:endParaRPr sz="3600">
              <a:solidFill>
                <a:srgbClr val="C00000"/>
              </a:solidFill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155574" y="1844824"/>
            <a:ext cx="7584777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CADEE6"/>
                </a:solidFill>
                <a:latin typeface="Candara"/>
                <a:ea typeface="Candara"/>
                <a:cs typeface="Candara"/>
                <a:sym typeface="Candara"/>
              </a:rPr>
              <a:t>                 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CADEE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Директор ЗЗСО – Віталій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endParaRPr sz="2800" b="1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Заступники директора – </a:t>
            </a: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Лапікус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Л.М.</a:t>
            </a:r>
            <a:endParaRPr dirty="0"/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Мітіогло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М.М.</a:t>
            </a: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Узун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А.В.                                                                        </a:t>
            </a:r>
            <a:r>
              <a:rPr lang="uk-UA" sz="2800" b="1" dirty="0" err="1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О.І</a:t>
            </a:r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lang="" sz="2800" b="1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rtl="0">
              <a:spcBef>
                <a:spcPts val="0"/>
              </a:spcBef>
              <a:spcAft>
                <a:spcPts val="0"/>
              </a:spcAft>
              <a:buNone/>
            </a:pPr>
            <a:r>
              <a:rPr lang="" sz="2800" b="1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Барак М.І.</a:t>
            </a:r>
            <a:endParaRPr sz="280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8" name="Google Shape;108;p16" descr="Записная книжка Blankster Megapolis - купить в Киеве и Украине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685330" y="1403928"/>
            <a:ext cx="7772870" cy="4387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b="1" dirty="0"/>
              <a:t>-   </a:t>
            </a:r>
            <a:r>
              <a:rPr lang="uk-UA" sz="2400" b="1" dirty="0">
                <a:solidFill>
                  <a:srgbClr val="C00000"/>
                </a:solidFill>
              </a:rPr>
              <a:t>ІІ місце </a:t>
            </a:r>
            <a:r>
              <a:rPr lang="uk-UA" sz="2400" dirty="0">
                <a:solidFill>
                  <a:srgbClr val="C00000"/>
                </a:solidFill>
              </a:rPr>
              <a:t>у міському </a:t>
            </a:r>
            <a:r>
              <a:rPr lang="uk-UA" sz="2400" dirty="0" err="1">
                <a:solidFill>
                  <a:srgbClr val="C00000"/>
                </a:solidFill>
              </a:rPr>
              <a:t>флешмобі</a:t>
            </a:r>
            <a:r>
              <a:rPr lang="uk-UA" sz="2400" dirty="0">
                <a:solidFill>
                  <a:srgbClr val="C00000"/>
                </a:solidFill>
              </a:rPr>
              <a:t> присвяченому дню Незалежності  </a:t>
            </a:r>
            <a:r>
              <a:rPr lang="uk-UA" sz="2400" dirty="0" err="1">
                <a:solidFill>
                  <a:srgbClr val="C00000"/>
                </a:solidFill>
              </a:rPr>
              <a:t>україни</a:t>
            </a:r>
            <a:r>
              <a:rPr lang="uk-UA" sz="2400" dirty="0">
                <a:solidFill>
                  <a:srgbClr val="C00000"/>
                </a:solidFill>
              </a:rPr>
              <a:t> .(Постановка танцю – </a:t>
            </a:r>
            <a:r>
              <a:rPr lang="uk-UA" sz="2400" dirty="0" err="1">
                <a:solidFill>
                  <a:srgbClr val="C00000"/>
                </a:solidFill>
              </a:rPr>
              <a:t>Узун</a:t>
            </a:r>
            <a:r>
              <a:rPr lang="uk-UA" sz="2400" dirty="0">
                <a:solidFill>
                  <a:srgbClr val="C00000"/>
                </a:solidFill>
              </a:rPr>
              <a:t> Валерія (учениця 11 класу ),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                     Керівники :</a:t>
            </a:r>
            <a:r>
              <a:rPr lang="uk-UA" sz="2400" dirty="0" err="1">
                <a:solidFill>
                  <a:srgbClr val="C00000"/>
                </a:solidFill>
              </a:rPr>
              <a:t>Узун</a:t>
            </a:r>
            <a:r>
              <a:rPr lang="uk-UA" sz="2400" dirty="0">
                <a:solidFill>
                  <a:srgbClr val="C00000"/>
                </a:solidFill>
              </a:rPr>
              <a:t> А.А.,</a:t>
            </a:r>
            <a:r>
              <a:rPr lang="uk-UA" sz="2400" dirty="0" err="1">
                <a:solidFill>
                  <a:srgbClr val="C00000"/>
                </a:solidFill>
              </a:rPr>
              <a:t>Нєдєлку</a:t>
            </a:r>
            <a:r>
              <a:rPr lang="uk-UA" sz="2400" dirty="0">
                <a:solidFill>
                  <a:srgbClr val="C00000"/>
                </a:solidFill>
              </a:rPr>
              <a:t> </a:t>
            </a:r>
            <a:r>
              <a:rPr lang="uk-UA" sz="2400" dirty="0" err="1">
                <a:solidFill>
                  <a:srgbClr val="C00000"/>
                </a:solidFill>
              </a:rPr>
              <a:t>О.Г.,Бринза</a:t>
            </a:r>
            <a:r>
              <a:rPr lang="uk-UA" sz="2400" dirty="0">
                <a:solidFill>
                  <a:srgbClr val="C00000"/>
                </a:solidFill>
              </a:rPr>
              <a:t> О.І., </a:t>
            </a:r>
            <a:r>
              <a:rPr lang="uk-UA" sz="2400" dirty="0" err="1">
                <a:solidFill>
                  <a:srgbClr val="C00000"/>
                </a:solidFill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</a:rPr>
              <a:t> О.І.)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ndara"/>
              <a:buChar char="-"/>
            </a:pPr>
            <a:r>
              <a:rPr lang="uk-UA" sz="2400" dirty="0">
                <a:solidFill>
                  <a:srgbClr val="C00000"/>
                </a:solidFill>
              </a:rPr>
              <a:t>Заочна міська виставка  досягнень юних натуралістів  </a:t>
            </a:r>
            <a:r>
              <a:rPr lang="uk-UA" sz="2400" b="1" dirty="0">
                <a:solidFill>
                  <a:srgbClr val="C00000"/>
                </a:solidFill>
              </a:rPr>
              <a:t>«Щедрість рідної землі»: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        </a:t>
            </a:r>
            <a:r>
              <a:rPr lang="uk-UA" sz="2400" b="1" dirty="0">
                <a:solidFill>
                  <a:srgbClr val="C00000"/>
                </a:solidFill>
              </a:rPr>
              <a:t>роботи з природного матеріалу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</a:rPr>
              <a:t>*І місце  посіла      </a:t>
            </a:r>
            <a:r>
              <a:rPr lang="uk-UA" sz="2400" dirty="0">
                <a:solidFill>
                  <a:srgbClr val="C00000"/>
                </a:solidFill>
              </a:rPr>
              <a:t>Георгієва Віргінія з роботою  «Сова», гурток «</a:t>
            </a:r>
            <a:r>
              <a:rPr lang="uk-UA" sz="2400" dirty="0" err="1">
                <a:solidFill>
                  <a:srgbClr val="C00000"/>
                </a:solidFill>
              </a:rPr>
              <a:t>Бісероплетіння</a:t>
            </a:r>
            <a:r>
              <a:rPr lang="uk-UA" sz="2400" dirty="0">
                <a:solidFill>
                  <a:srgbClr val="C00000"/>
                </a:solidFill>
              </a:rPr>
              <a:t>», Керівник : </a:t>
            </a:r>
            <a:r>
              <a:rPr lang="uk-UA" sz="2400" dirty="0" err="1">
                <a:solidFill>
                  <a:srgbClr val="C00000"/>
                </a:solidFill>
              </a:rPr>
              <a:t>Мідоні</a:t>
            </a:r>
            <a:r>
              <a:rPr lang="uk-UA" sz="2400" dirty="0">
                <a:solidFill>
                  <a:srgbClr val="C00000"/>
                </a:solidFill>
              </a:rPr>
              <a:t> К.А.;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</a:rPr>
              <a:t>* І Місце посіла  </a:t>
            </a:r>
            <a:r>
              <a:rPr lang="uk-UA" sz="2400" dirty="0">
                <a:solidFill>
                  <a:srgbClr val="C00000"/>
                </a:solidFill>
              </a:rPr>
              <a:t>Борня Дар'я  учениця 7-Б класу з роботою  «Півник у селі»</a:t>
            </a:r>
            <a:endParaRPr dirty="0">
              <a:solidFill>
                <a:srgbClr val="C00000"/>
              </a:solidFill>
            </a:endParaRPr>
          </a:p>
          <a:p>
            <a:pPr marL="274320" lvl="0" indent="-13335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899592" y="548680"/>
            <a:ext cx="7509633" cy="78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</a:pPr>
            <a:r>
              <a:rPr lang="uk-UA" dirty="0"/>
              <a:t>               </a:t>
            </a:r>
            <a:r>
              <a:rPr lang="uk-UA" dirty="0">
                <a:solidFill>
                  <a:srgbClr val="C00000"/>
                </a:solidFill>
              </a:rPr>
              <a:t>І СЕМЕСТР 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body" idx="1"/>
          </p:nvPr>
        </p:nvSpPr>
        <p:spPr>
          <a:xfrm>
            <a:off x="928662" y="2071678"/>
            <a:ext cx="7891810" cy="43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800" dirty="0">
                <a:solidFill>
                  <a:srgbClr val="C00000"/>
                </a:solidFill>
              </a:rPr>
              <a:t>              </a:t>
            </a:r>
            <a:r>
              <a:rPr lang="uk-UA" sz="2400" b="1" dirty="0">
                <a:solidFill>
                  <a:srgbClr val="C00000"/>
                </a:solidFill>
              </a:rPr>
              <a:t>Методичні матеріали ,звіти та інші..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* </a:t>
            </a:r>
            <a:r>
              <a:rPr lang="uk-UA" sz="2400" dirty="0" err="1">
                <a:solidFill>
                  <a:srgbClr val="C00000"/>
                </a:solidFill>
              </a:rPr>
              <a:t>Лепбук</a:t>
            </a:r>
            <a:r>
              <a:rPr lang="uk-UA" sz="2400" dirty="0">
                <a:solidFill>
                  <a:srgbClr val="C00000"/>
                </a:solidFill>
              </a:rPr>
              <a:t>  «Міжнародний День птахів»   автор : </a:t>
            </a:r>
            <a:r>
              <a:rPr lang="uk-UA" sz="2400" dirty="0" err="1">
                <a:solidFill>
                  <a:srgbClr val="C00000"/>
                </a:solidFill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</a:rPr>
              <a:t> О. І.;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 *Збірник загадок ,кросвордів , вікторин « Пташиний вернісаж » автор : </a:t>
            </a:r>
            <a:r>
              <a:rPr lang="uk-UA" sz="2400" dirty="0" err="1">
                <a:solidFill>
                  <a:srgbClr val="C00000"/>
                </a:solidFill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</a:rPr>
              <a:t> О.І.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</a:rPr>
              <a:t>            Продуктивна  праця і дослідницько-експериментальна робота учнів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* Всеукраїнський конкурс-огляд  внутрішнього та зовнішнього озеленення  навчальних закладів  « Галерея кімнатних рослин» колективна робота (8-б клас),Керівник: </a:t>
            </a:r>
            <a:r>
              <a:rPr lang="uk-UA" sz="2400" dirty="0" err="1">
                <a:solidFill>
                  <a:srgbClr val="C00000"/>
                </a:solidFill>
              </a:rPr>
              <a:t>Стаматі</a:t>
            </a:r>
            <a:r>
              <a:rPr lang="uk-UA" sz="2400" dirty="0">
                <a:solidFill>
                  <a:srgbClr val="C00000"/>
                </a:solidFill>
              </a:rPr>
              <a:t> А. М. 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</a:rPr>
              <a:t>* «Вплив  формування  батогів огірка на врожайність» автор: </a:t>
            </a:r>
            <a:r>
              <a:rPr lang="uk-UA" sz="2400" dirty="0" err="1">
                <a:solidFill>
                  <a:srgbClr val="C00000"/>
                </a:solidFill>
              </a:rPr>
              <a:t>Стаматі</a:t>
            </a:r>
            <a:r>
              <a:rPr lang="uk-UA" sz="2400" dirty="0">
                <a:solidFill>
                  <a:srgbClr val="C00000"/>
                </a:solidFill>
              </a:rPr>
              <a:t> Меліса ,керівник : </a:t>
            </a:r>
            <a:r>
              <a:rPr lang="uk-UA" sz="2400" dirty="0" err="1">
                <a:solidFill>
                  <a:srgbClr val="C00000"/>
                </a:solidFill>
              </a:rPr>
              <a:t>Нєдєлку</a:t>
            </a:r>
            <a:r>
              <a:rPr lang="uk-UA" sz="2400" dirty="0">
                <a:solidFill>
                  <a:srgbClr val="C00000"/>
                </a:solidFill>
              </a:rPr>
              <a:t> О.Г.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914400" y="618518"/>
            <a:ext cx="7544270" cy="13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 Black"/>
              <a:buNone/>
            </a:pPr>
            <a:r>
              <a:rPr lang="uk-UA" sz="1800" b="1" dirty="0">
                <a:solidFill>
                  <a:srgbClr val="C00000"/>
                </a:solidFill>
              </a:rPr>
              <a:t>НАЙКРАЩІ РОБОТИ УЧНІВ ,ЩО НАЙБІЛЬШЕ РОЗКРИЛИ ЗМІСТ ПОЗАУРОЧНОЇ РОБОТИ ЕКОЛОГО-НАТУРАЛІСТИЧНОГО СПРЯМУВАННЯ ,ПОВАЖНИМ ЖУРІ БУЛИ ВІДІБРАНІ  ДЛЯ УЧАСТІ У ЗАОЧНІЙ ОБЛАСНІЙ ВИСТАВЦІ ДОСЯГНЕНЬ ЮНИХ НАТУРАЛІСТІВ :</a:t>
            </a:r>
            <a:endParaRPr sz="1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0" name="Google Shape;210;p33"/>
          <p:cNvGraphicFramePr/>
          <p:nvPr/>
        </p:nvGraphicFramePr>
        <p:xfrm>
          <a:off x="467543" y="1608236"/>
          <a:ext cx="8496925" cy="5106134"/>
        </p:xfrm>
        <a:graphic>
          <a:graphicData uri="http://schemas.openxmlformats.org/drawingml/2006/table">
            <a:tbl>
              <a:tblPr>
                <a:noFill/>
                <a:tableStyleId>{6628C10A-ADD5-403B-BCA4-25846413CA78}</a:tableStyleId>
              </a:tblPr>
              <a:tblGrid>
                <a:gridCol w="48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2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0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1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пп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Напрям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 роботи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Заклад освіти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  (повністю)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Автор (авторський колектив)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  (повністю)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</a:t>
                      </a:r>
                      <a:r>
                        <a:rPr lang="uk-UA" sz="12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ПІБ керівника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                          (повністю),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                                 посада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8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1.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Із батьківської криниці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«Хліб в обрядах і традиціях молдован»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Новосільський</a:t>
                      </a:r>
                      <a:r>
                        <a:rPr lang="uk-UA" sz="12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ЗЗСО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Бринза Ренат Михайлович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учень 11 класу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Бринза Олеся Іванівна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педагог-організатор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Новосільського ЗЗСО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1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2.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Духовна спадщина мого народу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Вплив календарно-обрядових свят на сучасну молодь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Новосільський ЗЗСО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Борня Єлизавета Вікторівна,учениця 9-Б класу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Борня Марина Федорівна ,вчитель музичного мистецтва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Географія рідного краю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«Природно-ресурсний потенціал Ренійської ТГ»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Новосільський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ЗЗСО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Шебєк Валерія Віталіївна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,учениця 8-Б класу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Карачебан Кристина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Олександрівна ,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вчитель географії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Географія рідного краю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«Принципи оптимізації землекористування СПК Новосільського»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Новосільський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ЗЗСО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Карачебан Микита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Олексійович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Карачебан</a:t>
                      </a:r>
                      <a:r>
                        <a:rPr lang="uk-UA" sz="12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uk-UA" sz="12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Кристина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Олександрівна ,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189865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2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вчитель географії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0450" marR="4045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1" name="Google Shape;211;p33"/>
          <p:cNvSpPr/>
          <p:nvPr/>
        </p:nvSpPr>
        <p:spPr>
          <a:xfrm>
            <a:off x="1571604" y="214291"/>
            <a:ext cx="635798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uk-UA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uk-UA" sz="20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Всеукраїнська краєзнавча  експедиція учнівської  молоді </a:t>
            </a:r>
            <a:r>
              <a:rPr lang="uk-UA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«Моя Батьківщина – Україна» 2021р. </a:t>
            </a:r>
            <a:r>
              <a:rPr lang="uk-UA" sz="20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</a:t>
            </a:r>
            <a:r>
              <a:rPr lang="uk-UA" sz="2000" b="1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бласний </a:t>
            </a:r>
            <a:r>
              <a:rPr lang="uk-UA" sz="20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етап</a:t>
            </a:r>
            <a:endParaRPr sz="2000" b="0" i="0" u="none" strike="noStrike" cap="none" dirty="0">
              <a:solidFill>
                <a:srgbClr val="C00000"/>
              </a:solidFill>
              <a:sym typeface="Arial"/>
            </a:endParaRPr>
          </a:p>
          <a:p>
            <a:pPr marL="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</a:pPr>
            <a:r>
              <a:rPr lang="uk-UA" sz="2000" b="0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0" i="0" u="none" strike="noStrike" cap="none" dirty="0">
              <a:solidFill>
                <a:srgbClr val="C0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body" idx="1"/>
          </p:nvPr>
        </p:nvSpPr>
        <p:spPr>
          <a:xfrm>
            <a:off x="323528" y="260648"/>
            <a:ext cx="8134672" cy="647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Міський конкурс «Найспритніший та найсильніший я» </a:t>
            </a:r>
            <a:b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учениця 5-А класу  Гордієнко Анастасія ,керівник :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Мітіогло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М.М.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*  «Образ героя» Ярослав Мудрий –учень 9-Б класу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Демид ,керівник : Трифонова Г. В. 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*Міська  виставка-акція  « Ялинка»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місце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посіла 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Борня Дар</a:t>
            </a:r>
            <a:r>
              <a:rPr lang="uk-UA" sz="2400" b="1" dirty="0">
                <a:solidFill>
                  <a:srgbClr val="C00000"/>
                </a:solidFill>
              </a:rPr>
              <a:t>'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роботою  « Різдво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Хрристове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»,керівник : Борня М.Ф.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місце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посіла 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Борня Єлизавета  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 роботою «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Янгол»,керівник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О.І.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місце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посіла </a:t>
            </a:r>
            <a:r>
              <a:rPr lang="uk-UA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Капсамун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Габрієла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роботою « Різдвяний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вінок»,Керівник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Стаматі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Є.В.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місце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посіла 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Георгієва Віргінія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роботою «Новорічний вінок» гурток «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Бісероплетіння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»,керівник :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Мідоні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К.А.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ІІІ місце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посіла </a:t>
            </a:r>
            <a:r>
              <a:rPr lang="uk-UA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Павєл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Анастасія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роботою «Новорічна композиція» ,керівник :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Нікіфоряк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Ж.П.</a:t>
            </a:r>
            <a:endParaRPr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ІІІ місце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посів </a:t>
            </a:r>
            <a:r>
              <a:rPr lang="uk-UA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Каліогло</a:t>
            </a:r>
            <a:r>
              <a:rPr lang="uk-UA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Ерік 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роботою «Новорічна ялинка », керівник: </a:t>
            </a:r>
            <a:r>
              <a:rPr lang="uk-UA" sz="2400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Карачебан</a:t>
            </a:r>
            <a:r>
              <a:rPr lang="uk-UA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В.С.</a:t>
            </a:r>
            <a:endParaRPr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5"/>
          <p:cNvSpPr txBox="1">
            <a:spLocks noGrp="1"/>
          </p:cNvSpPr>
          <p:nvPr>
            <p:ph type="body" idx="1"/>
          </p:nvPr>
        </p:nvSpPr>
        <p:spPr>
          <a:xfrm>
            <a:off x="729673" y="1256145"/>
            <a:ext cx="7629236" cy="440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uk-UA" b="1" dirty="0">
                <a:solidFill>
                  <a:srgbClr val="C00000"/>
                </a:solidFill>
              </a:rPr>
              <a:t>    </a:t>
            </a:r>
            <a:r>
              <a:rPr lang="uk-UA" sz="3200" b="1" dirty="0">
                <a:solidFill>
                  <a:srgbClr val="C00000"/>
                </a:solidFill>
              </a:rPr>
              <a:t>ІІІ місце </a:t>
            </a:r>
            <a:r>
              <a:rPr lang="uk-UA" sz="3200" dirty="0">
                <a:solidFill>
                  <a:srgbClr val="C00000"/>
                </a:solidFill>
              </a:rPr>
              <a:t>посіла </a:t>
            </a:r>
            <a:r>
              <a:rPr lang="uk-UA" sz="3200" b="1" dirty="0" err="1">
                <a:solidFill>
                  <a:srgbClr val="C00000"/>
                </a:solidFill>
              </a:rPr>
              <a:t>Нєдєлку</a:t>
            </a:r>
            <a:r>
              <a:rPr lang="uk-UA" sz="3200" b="1" dirty="0">
                <a:solidFill>
                  <a:srgbClr val="C00000"/>
                </a:solidFill>
              </a:rPr>
              <a:t> Ірина </a:t>
            </a:r>
            <a:r>
              <a:rPr lang="uk-UA" sz="3200" dirty="0">
                <a:solidFill>
                  <a:srgbClr val="C00000"/>
                </a:solidFill>
              </a:rPr>
              <a:t>з роботою   « Різдвяний вінок » ,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dirty="0">
                <a:solidFill>
                  <a:srgbClr val="C00000"/>
                </a:solidFill>
              </a:rPr>
              <a:t>керівник : </a:t>
            </a:r>
            <a:r>
              <a:rPr lang="uk-UA" sz="3200" dirty="0" err="1">
                <a:solidFill>
                  <a:srgbClr val="C00000"/>
                </a:solidFill>
              </a:rPr>
              <a:t>Стаматі</a:t>
            </a:r>
            <a:r>
              <a:rPr lang="uk-UA" sz="3200" dirty="0">
                <a:solidFill>
                  <a:srgbClr val="C00000"/>
                </a:solidFill>
              </a:rPr>
              <a:t> Є.В.</a:t>
            </a:r>
            <a:endParaRPr dirty="0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b="1" dirty="0">
                <a:solidFill>
                  <a:srgbClr val="C00000"/>
                </a:solidFill>
              </a:rPr>
              <a:t>ІІІ місце </a:t>
            </a:r>
            <a:r>
              <a:rPr lang="uk-UA" sz="3200" dirty="0">
                <a:solidFill>
                  <a:srgbClr val="C00000"/>
                </a:solidFill>
              </a:rPr>
              <a:t>посіла </a:t>
            </a:r>
            <a:r>
              <a:rPr lang="uk-UA" sz="3200" b="1" dirty="0">
                <a:solidFill>
                  <a:srgbClr val="C00000"/>
                </a:solidFill>
              </a:rPr>
              <a:t>Георгієва Віргінія </a:t>
            </a:r>
            <a:r>
              <a:rPr lang="uk-UA" sz="3200" dirty="0">
                <a:solidFill>
                  <a:srgbClr val="C00000"/>
                </a:solidFill>
              </a:rPr>
              <a:t>з роботою « Новорічна ніч у зимовому парку» ,керівник : </a:t>
            </a:r>
            <a:r>
              <a:rPr lang="uk-UA" sz="3200" dirty="0" err="1">
                <a:solidFill>
                  <a:srgbClr val="C00000"/>
                </a:solidFill>
              </a:rPr>
              <a:t>Мідоні</a:t>
            </a:r>
            <a:r>
              <a:rPr lang="uk-UA" sz="3200" dirty="0">
                <a:solidFill>
                  <a:srgbClr val="C00000"/>
                </a:solidFill>
              </a:rPr>
              <a:t> К.А.</a:t>
            </a:r>
            <a:endParaRPr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body" idx="1"/>
          </p:nvPr>
        </p:nvSpPr>
        <p:spPr>
          <a:xfrm>
            <a:off x="395536" y="980728"/>
            <a:ext cx="8538152" cy="526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rgbClr val="565752"/>
              </a:buClr>
              <a:buSzPct val="100000"/>
              <a:buNone/>
            </a:pPr>
            <a:r>
              <a:rPr lang="uk-UA" sz="2800" b="1" dirty="0">
                <a:solidFill>
                  <a:srgbClr val="565752"/>
                </a:solidFill>
              </a:rPr>
              <a:t>           </a:t>
            </a:r>
            <a:r>
              <a:rPr lang="uk-UA" sz="3500" b="1" dirty="0">
                <a:solidFill>
                  <a:srgbClr val="C00000"/>
                </a:solidFill>
              </a:rPr>
              <a:t>І Міжнародний фестиваль – конкурс  для дітей “</a:t>
            </a:r>
            <a:r>
              <a:rPr lang="uk-UA" sz="3500" b="1" dirty="0" err="1">
                <a:solidFill>
                  <a:srgbClr val="C00000"/>
                </a:solidFill>
              </a:rPr>
              <a:t>Izvorul</a:t>
            </a:r>
            <a:r>
              <a:rPr lang="uk-UA" sz="3500" b="1" dirty="0">
                <a:solidFill>
                  <a:srgbClr val="C00000"/>
                </a:solidFill>
              </a:rPr>
              <a:t> </a:t>
            </a:r>
            <a:r>
              <a:rPr lang="uk-UA" sz="3500" b="1" dirty="0" err="1">
                <a:solidFill>
                  <a:srgbClr val="C00000"/>
                </a:solidFill>
              </a:rPr>
              <a:t>mărgăritarelor</a:t>
            </a:r>
            <a:r>
              <a:rPr lang="uk-UA" sz="3500" b="1" dirty="0">
                <a:solidFill>
                  <a:srgbClr val="C00000"/>
                </a:solidFill>
              </a:rPr>
              <a:t> </a:t>
            </a:r>
            <a:r>
              <a:rPr lang="uk-UA" sz="3500" b="1" dirty="0" err="1">
                <a:solidFill>
                  <a:srgbClr val="C00000"/>
                </a:solidFill>
              </a:rPr>
              <a:t>neamului</a:t>
            </a:r>
            <a:r>
              <a:rPr lang="uk-UA" sz="3500" b="1" dirty="0">
                <a:solidFill>
                  <a:srgbClr val="C00000"/>
                </a:solidFill>
              </a:rPr>
              <a:t>”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647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3500" b="1" dirty="0">
                <a:solidFill>
                  <a:srgbClr val="C00000"/>
                </a:solidFill>
              </a:rPr>
              <a:t>1.</a:t>
            </a:r>
            <a:r>
              <a:rPr lang="uk-UA" sz="1900" b="1" dirty="0">
                <a:solidFill>
                  <a:srgbClr val="C00000"/>
                </a:solidFill>
              </a:rPr>
              <a:t>Номінація “Вокал : груповий спів “2 вікова категорія -10-13 років 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900" b="1" dirty="0">
                <a:solidFill>
                  <a:srgbClr val="C00000"/>
                </a:solidFill>
              </a:rPr>
              <a:t>     Лауреат І ступеню </a:t>
            </a:r>
            <a:r>
              <a:rPr lang="uk-UA" sz="1900" dirty="0">
                <a:solidFill>
                  <a:srgbClr val="C00000"/>
                </a:solidFill>
              </a:rPr>
              <a:t>вокальний ансамбль “ </a:t>
            </a:r>
            <a:r>
              <a:rPr lang="uk-UA" sz="1900" dirty="0" err="1">
                <a:solidFill>
                  <a:srgbClr val="C00000"/>
                </a:solidFill>
              </a:rPr>
              <a:t>Камертон”,керівник</a:t>
            </a:r>
            <a:r>
              <a:rPr lang="uk-UA" sz="1900" dirty="0">
                <a:solidFill>
                  <a:srgbClr val="C00000"/>
                </a:solidFill>
              </a:rPr>
              <a:t> Борня М. Ф.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900" b="1" dirty="0">
                <a:solidFill>
                  <a:srgbClr val="C00000"/>
                </a:solidFill>
              </a:rPr>
              <a:t>     Лауреат ІІ </a:t>
            </a:r>
            <a:r>
              <a:rPr lang="uk-UA" sz="1900" dirty="0">
                <a:solidFill>
                  <a:srgbClr val="C00000"/>
                </a:solidFill>
              </a:rPr>
              <a:t>ступеню вокальний ансамбль “ </a:t>
            </a:r>
            <a:r>
              <a:rPr lang="uk-UA" sz="1900" dirty="0" err="1">
                <a:solidFill>
                  <a:srgbClr val="C00000"/>
                </a:solidFill>
              </a:rPr>
              <a:t>Струмочок”,керівник</a:t>
            </a:r>
            <a:r>
              <a:rPr lang="uk-UA" sz="1900" dirty="0">
                <a:solidFill>
                  <a:srgbClr val="C00000"/>
                </a:solidFill>
              </a:rPr>
              <a:t> Борня М. Ф.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555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3000" b="1" dirty="0">
                <a:solidFill>
                  <a:srgbClr val="C00000"/>
                </a:solidFill>
              </a:rPr>
              <a:t>2</a:t>
            </a:r>
            <a:r>
              <a:rPr lang="uk-UA" sz="1900" b="1" dirty="0">
                <a:solidFill>
                  <a:srgbClr val="C00000"/>
                </a:solidFill>
              </a:rPr>
              <a:t>.Номінація “Вокал : груповий спів “3 вікова категорія -14-17 років 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900" b="1" dirty="0">
                <a:solidFill>
                  <a:srgbClr val="C00000"/>
                </a:solidFill>
              </a:rPr>
              <a:t>    Лауреат І ступеню </a:t>
            </a:r>
            <a:r>
              <a:rPr lang="uk-UA" sz="1900" dirty="0">
                <a:solidFill>
                  <a:srgbClr val="C00000"/>
                </a:solidFill>
              </a:rPr>
              <a:t>вокальний ансамбль “ </a:t>
            </a:r>
            <a:r>
              <a:rPr lang="uk-UA" sz="1900" dirty="0" err="1">
                <a:solidFill>
                  <a:srgbClr val="C00000"/>
                </a:solidFill>
              </a:rPr>
              <a:t>Мрія”,керівник</a:t>
            </a:r>
            <a:r>
              <a:rPr lang="uk-UA" sz="1900" dirty="0">
                <a:solidFill>
                  <a:srgbClr val="C00000"/>
                </a:solidFill>
              </a:rPr>
              <a:t> Борня М. Ф.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1900" b="1" dirty="0">
                <a:solidFill>
                  <a:srgbClr val="C00000"/>
                </a:solidFill>
              </a:rPr>
              <a:t>3.Номінація “Декоративно-прикладне мистецтво” 1 вікова категорія 10-13 років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07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  </a:t>
            </a:r>
            <a:r>
              <a:rPr lang="uk-UA" sz="1900" b="1" dirty="0">
                <a:solidFill>
                  <a:srgbClr val="C00000"/>
                </a:solidFill>
              </a:rPr>
              <a:t>Лауреат І ступеню </a:t>
            </a:r>
            <a:r>
              <a:rPr lang="uk-UA" sz="1900" dirty="0">
                <a:solidFill>
                  <a:srgbClr val="C00000"/>
                </a:solidFill>
              </a:rPr>
              <a:t>Максим Борня , керівник Борня М.Ф.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900" b="1" dirty="0">
                <a:solidFill>
                  <a:srgbClr val="C00000"/>
                </a:solidFill>
              </a:rPr>
              <a:t>       Лауреат ІІ ступеню </a:t>
            </a:r>
            <a:r>
              <a:rPr lang="uk-UA" sz="1900" dirty="0">
                <a:solidFill>
                  <a:srgbClr val="C00000"/>
                </a:solidFill>
              </a:rPr>
              <a:t>Дар'я Борня ,керівник Борня М.Ф.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07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4.Номінація “Декоративно-прикладне мистецтво” </a:t>
            </a:r>
            <a:r>
              <a:rPr lang="uk-UA" sz="1900" b="1" dirty="0">
                <a:solidFill>
                  <a:srgbClr val="C00000"/>
                </a:solidFill>
              </a:rPr>
              <a:t>3 вікова категорія 14-17 років</a:t>
            </a:r>
            <a:endParaRPr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51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1900" b="1" dirty="0">
              <a:solidFill>
                <a:srgbClr val="C00000"/>
              </a:solidFill>
            </a:endParaRPr>
          </a:p>
        </p:txBody>
      </p:sp>
      <p:sp>
        <p:nvSpPr>
          <p:cNvPr id="227" name="Google Shape;227;p36"/>
          <p:cNvSpPr txBox="1">
            <a:spLocks noGrp="1"/>
          </p:cNvSpPr>
          <p:nvPr>
            <p:ph type="title"/>
          </p:nvPr>
        </p:nvSpPr>
        <p:spPr>
          <a:xfrm>
            <a:off x="1643042" y="274638"/>
            <a:ext cx="7290646" cy="79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</a:pPr>
            <a:r>
              <a:rPr lang="uk-UA"/>
              <a:t>               </a:t>
            </a:r>
            <a:r>
              <a:rPr lang="uk-UA" sz="2800">
                <a:solidFill>
                  <a:srgbClr val="FF0000"/>
                </a:solidFill>
              </a:rPr>
              <a:t>ІІ СЕМЕСТР </a:t>
            </a:r>
            <a:endParaRPr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>
            <a:spLocks noGrp="1"/>
          </p:cNvSpPr>
          <p:nvPr>
            <p:ph type="body" idx="1"/>
          </p:nvPr>
        </p:nvSpPr>
        <p:spPr>
          <a:xfrm>
            <a:off x="35496" y="476672"/>
            <a:ext cx="9001000" cy="597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1600" b="1" dirty="0"/>
              <a:t>    </a:t>
            </a:r>
            <a:r>
              <a:rPr lang="uk-UA" sz="2200" b="1" dirty="0">
                <a:solidFill>
                  <a:srgbClr val="C00000"/>
                </a:solidFill>
              </a:rPr>
              <a:t>Лауреат І ступеню  </a:t>
            </a:r>
            <a:r>
              <a:rPr lang="uk-UA" sz="2200" dirty="0">
                <a:solidFill>
                  <a:srgbClr val="C00000"/>
                </a:solidFill>
              </a:rPr>
              <a:t>Олександра </a:t>
            </a:r>
            <a:r>
              <a:rPr lang="uk-UA" sz="2200" dirty="0" err="1">
                <a:solidFill>
                  <a:srgbClr val="C00000"/>
                </a:solidFill>
              </a:rPr>
              <a:t>Капсамун</a:t>
            </a:r>
            <a:r>
              <a:rPr lang="uk-UA" sz="2200" dirty="0">
                <a:solidFill>
                  <a:srgbClr val="C00000"/>
                </a:solidFill>
              </a:rPr>
              <a:t> ,керівник  </a:t>
            </a:r>
            <a:r>
              <a:rPr lang="uk-UA" sz="2200" dirty="0" err="1">
                <a:solidFill>
                  <a:srgbClr val="C00000"/>
                </a:solidFill>
              </a:rPr>
              <a:t>Карачебан</a:t>
            </a:r>
            <a:r>
              <a:rPr lang="uk-UA" sz="2200" dirty="0">
                <a:solidFill>
                  <a:srgbClr val="C00000"/>
                </a:solidFill>
              </a:rPr>
              <a:t> О. І.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Лауреат І ступеню </a:t>
            </a:r>
            <a:r>
              <a:rPr lang="uk-UA" sz="2200" dirty="0">
                <a:solidFill>
                  <a:srgbClr val="C00000"/>
                </a:solidFill>
              </a:rPr>
              <a:t>Борня Єлизавета, керівник Борня М. 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3000" dirty="0">
                <a:solidFill>
                  <a:srgbClr val="C00000"/>
                </a:solidFill>
              </a:rPr>
              <a:t>5.Номінація “ Образотворче мистецтво” </a:t>
            </a:r>
            <a:r>
              <a:rPr lang="uk-UA" sz="2200" b="1" dirty="0">
                <a:solidFill>
                  <a:srgbClr val="C00000"/>
                </a:solidFill>
              </a:rPr>
              <a:t>1 вікова категорія  6-9 років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 Лауреат І ступеню </a:t>
            </a:r>
            <a:r>
              <a:rPr lang="uk-UA" sz="2200" dirty="0">
                <a:solidFill>
                  <a:srgbClr val="C00000"/>
                </a:solidFill>
              </a:rPr>
              <a:t>Борня </a:t>
            </a:r>
            <a:r>
              <a:rPr lang="uk-UA" sz="2200" dirty="0" err="1">
                <a:solidFill>
                  <a:srgbClr val="C00000"/>
                </a:solidFill>
              </a:rPr>
              <a:t>Максим,керівник</a:t>
            </a:r>
            <a:r>
              <a:rPr lang="uk-UA" sz="2200" dirty="0">
                <a:solidFill>
                  <a:srgbClr val="C00000"/>
                </a:solidFill>
              </a:rPr>
              <a:t> Борня М.Ф.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44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3000" dirty="0">
                <a:solidFill>
                  <a:srgbClr val="C00000"/>
                </a:solidFill>
              </a:rPr>
              <a:t>6.Номінація “ Образотворче мистецтво” </a:t>
            </a:r>
            <a:r>
              <a:rPr lang="uk-UA" sz="2200" b="1" dirty="0">
                <a:solidFill>
                  <a:srgbClr val="C00000"/>
                </a:solidFill>
              </a:rPr>
              <a:t>2 вікова категорія 10-13 років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 Лауреат І ступеню </a:t>
            </a:r>
            <a:r>
              <a:rPr lang="uk-UA" sz="2200" dirty="0" err="1">
                <a:solidFill>
                  <a:srgbClr val="C00000"/>
                </a:solidFill>
              </a:rPr>
              <a:t>Капсамун</a:t>
            </a:r>
            <a:r>
              <a:rPr lang="uk-UA" sz="2200" dirty="0">
                <a:solidFill>
                  <a:srgbClr val="C00000"/>
                </a:solidFill>
              </a:rPr>
              <a:t> Аріадна ,керівник </a:t>
            </a:r>
            <a:r>
              <a:rPr lang="uk-UA" sz="2200" dirty="0" err="1">
                <a:solidFill>
                  <a:srgbClr val="C00000"/>
                </a:solidFill>
              </a:rPr>
              <a:t>Коліогло</a:t>
            </a:r>
            <a:r>
              <a:rPr lang="uk-UA" sz="2200" dirty="0">
                <a:solidFill>
                  <a:srgbClr val="C00000"/>
                </a:solidFill>
              </a:rPr>
              <a:t> О. 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 Лауреат І ступеню </a:t>
            </a:r>
            <a:r>
              <a:rPr lang="uk-UA" sz="2200" dirty="0" err="1">
                <a:solidFill>
                  <a:srgbClr val="C00000"/>
                </a:solidFill>
              </a:rPr>
              <a:t>Узун</a:t>
            </a:r>
            <a:r>
              <a:rPr lang="uk-UA" sz="2200" dirty="0">
                <a:solidFill>
                  <a:srgbClr val="C00000"/>
                </a:solidFill>
              </a:rPr>
              <a:t> </a:t>
            </a:r>
            <a:r>
              <a:rPr lang="uk-UA" sz="2200" dirty="0" err="1">
                <a:solidFill>
                  <a:srgbClr val="C00000"/>
                </a:solidFill>
              </a:rPr>
              <a:t>Евєліна,керівник</a:t>
            </a:r>
            <a:r>
              <a:rPr lang="uk-UA" sz="2200" dirty="0">
                <a:solidFill>
                  <a:srgbClr val="C00000"/>
                </a:solidFill>
              </a:rPr>
              <a:t> </a:t>
            </a:r>
            <a:r>
              <a:rPr lang="uk-UA" sz="2200" dirty="0" err="1">
                <a:solidFill>
                  <a:srgbClr val="C00000"/>
                </a:solidFill>
              </a:rPr>
              <a:t>Коліогло</a:t>
            </a:r>
            <a:r>
              <a:rPr lang="uk-UA" sz="2200" dirty="0">
                <a:solidFill>
                  <a:srgbClr val="C00000"/>
                </a:solidFill>
              </a:rPr>
              <a:t> О.Ф..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7030A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     Лауреат І ступеню </a:t>
            </a:r>
            <a:r>
              <a:rPr lang="uk-UA" sz="2200" dirty="0" err="1">
                <a:solidFill>
                  <a:srgbClr val="C00000"/>
                </a:solidFill>
              </a:rPr>
              <a:t>Нідєльчу</a:t>
            </a:r>
            <a:r>
              <a:rPr lang="uk-UA" sz="2200" dirty="0">
                <a:solidFill>
                  <a:srgbClr val="C00000"/>
                </a:solidFill>
              </a:rPr>
              <a:t> Тетяна ,керівник </a:t>
            </a:r>
            <a:r>
              <a:rPr lang="uk-UA" sz="2200" dirty="0" err="1">
                <a:solidFill>
                  <a:srgbClr val="C00000"/>
                </a:solidFill>
              </a:rPr>
              <a:t>Коліогло</a:t>
            </a:r>
            <a:r>
              <a:rPr lang="uk-UA" sz="2200" dirty="0">
                <a:solidFill>
                  <a:srgbClr val="C00000"/>
                </a:solidFill>
              </a:rPr>
              <a:t>  О. 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7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600" b="1" dirty="0">
                <a:solidFill>
                  <a:srgbClr val="C00000"/>
                </a:solidFill>
              </a:rPr>
              <a:t>7. Номінація “ Фотомистецтво” </a:t>
            </a:r>
            <a:r>
              <a:rPr lang="uk-UA" sz="2200" b="1" dirty="0">
                <a:solidFill>
                  <a:srgbClr val="C00000"/>
                </a:solidFill>
              </a:rPr>
              <a:t>1 вікова категорія 6-9 років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dirty="0">
                <a:solidFill>
                  <a:srgbClr val="C00000"/>
                </a:solidFill>
              </a:rPr>
              <a:t>         </a:t>
            </a:r>
            <a:r>
              <a:rPr lang="uk-UA" sz="2200" b="1" dirty="0">
                <a:solidFill>
                  <a:srgbClr val="C00000"/>
                </a:solidFill>
              </a:rPr>
              <a:t>Лауреат  І ступеню </a:t>
            </a:r>
            <a:r>
              <a:rPr lang="uk-UA" sz="2200" dirty="0">
                <a:solidFill>
                  <a:srgbClr val="C00000"/>
                </a:solidFill>
              </a:rPr>
              <a:t>Борня Максим ,керівник Борня М. 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8. Номінація “ Фотомистецтво” 2 вікова категорія 10-13 років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Лауреат І ступеню  </a:t>
            </a:r>
            <a:r>
              <a:rPr lang="uk-UA" sz="2200" dirty="0" err="1">
                <a:solidFill>
                  <a:srgbClr val="C00000"/>
                </a:solidFill>
              </a:rPr>
              <a:t>Карачебан</a:t>
            </a:r>
            <a:r>
              <a:rPr lang="uk-UA" sz="2200" dirty="0">
                <a:solidFill>
                  <a:srgbClr val="C00000"/>
                </a:solidFill>
              </a:rPr>
              <a:t> Андрій ,керівник  </a:t>
            </a:r>
            <a:r>
              <a:rPr lang="uk-UA" sz="2200" dirty="0" err="1">
                <a:solidFill>
                  <a:srgbClr val="C00000"/>
                </a:solidFill>
              </a:rPr>
              <a:t>Карачебан</a:t>
            </a:r>
            <a:r>
              <a:rPr lang="uk-UA" sz="2200" dirty="0">
                <a:solidFill>
                  <a:srgbClr val="C00000"/>
                </a:solidFill>
              </a:rPr>
              <a:t> О. І.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9. Номінація “ Фотомистецтво” 3 вікова категорія 14-17 років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Лауреат І ступеню  </a:t>
            </a:r>
            <a:r>
              <a:rPr lang="uk-UA" sz="2200" dirty="0">
                <a:solidFill>
                  <a:srgbClr val="C00000"/>
                </a:solidFill>
              </a:rPr>
              <a:t>Борня Єлизавета  ,керівник  Борня М. Ф.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dirty="0">
                <a:solidFill>
                  <a:srgbClr val="C00000"/>
                </a:solidFill>
              </a:rPr>
              <a:t>               </a:t>
            </a:r>
            <a:r>
              <a:rPr lang="uk-UA" sz="3000" b="1" dirty="0">
                <a:solidFill>
                  <a:srgbClr val="C00000"/>
                </a:solidFill>
              </a:rPr>
              <a:t>І Всеукраїнська виставка-конкурс    “ Знай і люби свій край ”, “ Наш пошук і творчість тобі, Україно!”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600" b="1" dirty="0">
                <a:solidFill>
                  <a:srgbClr val="C00000"/>
                </a:solidFill>
              </a:rPr>
              <a:t>1.Вироби з природного матеріалу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444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3000" b="1" dirty="0">
                <a:solidFill>
                  <a:srgbClr val="C00000"/>
                </a:solidFill>
              </a:rPr>
              <a:t>           </a:t>
            </a:r>
            <a:r>
              <a:rPr lang="uk-UA" sz="2200" dirty="0">
                <a:solidFill>
                  <a:srgbClr val="C00000"/>
                </a:solidFill>
              </a:rPr>
              <a:t>І місце </a:t>
            </a:r>
            <a:r>
              <a:rPr lang="uk-UA" sz="2200" dirty="0" err="1">
                <a:solidFill>
                  <a:srgbClr val="C00000"/>
                </a:solidFill>
              </a:rPr>
              <a:t>Нягу</a:t>
            </a:r>
            <a:r>
              <a:rPr lang="uk-UA" sz="2200" dirty="0">
                <a:solidFill>
                  <a:srgbClr val="C00000"/>
                </a:solidFill>
              </a:rPr>
              <a:t> Юлія , керівник </a:t>
            </a:r>
            <a:r>
              <a:rPr lang="uk-UA" sz="2200" dirty="0" err="1">
                <a:solidFill>
                  <a:srgbClr val="C00000"/>
                </a:solidFill>
              </a:rPr>
              <a:t>Мідоні</a:t>
            </a:r>
            <a:r>
              <a:rPr lang="uk-UA" sz="2200" dirty="0">
                <a:solidFill>
                  <a:srgbClr val="C00000"/>
                </a:solidFill>
              </a:rPr>
              <a:t> К. А.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b="1" dirty="0">
                <a:solidFill>
                  <a:srgbClr val="C00000"/>
                </a:solidFill>
              </a:rPr>
              <a:t>2. В'язання </a:t>
            </a:r>
            <a:r>
              <a:rPr lang="uk-UA" sz="2200" b="1" dirty="0" err="1">
                <a:solidFill>
                  <a:srgbClr val="C00000"/>
                </a:solidFill>
              </a:rPr>
              <a:t>спицами</a:t>
            </a:r>
            <a:r>
              <a:rPr lang="uk-UA" sz="2200" b="1" dirty="0">
                <a:solidFill>
                  <a:srgbClr val="C00000"/>
                </a:solidFill>
              </a:rPr>
              <a:t> ,гачком  </a:t>
            </a:r>
            <a:endParaRPr sz="2200" dirty="0">
              <a:solidFill>
                <a:srgbClr val="C00000"/>
              </a:solidFill>
            </a:endParaRPr>
          </a:p>
          <a:p>
            <a:pPr marL="274320" lvl="0" indent="-274320" algn="l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uk-UA" sz="2200" dirty="0">
                <a:solidFill>
                  <a:srgbClr val="C00000"/>
                </a:solidFill>
              </a:rPr>
              <a:t>            ІІ місце Борня Єлизавета , керівник </a:t>
            </a:r>
            <a:r>
              <a:rPr lang="uk-UA" sz="2200" dirty="0" err="1">
                <a:solidFill>
                  <a:srgbClr val="C00000"/>
                </a:solidFill>
              </a:rPr>
              <a:t>Карачебан</a:t>
            </a:r>
            <a:r>
              <a:rPr lang="uk-UA" sz="2200" dirty="0">
                <a:solidFill>
                  <a:srgbClr val="C00000"/>
                </a:solidFill>
              </a:rPr>
              <a:t> О. І.</a:t>
            </a:r>
            <a:endParaRPr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>
            <a:spLocks noGrp="1"/>
          </p:cNvSpPr>
          <p:nvPr>
            <p:ph type="body" idx="1"/>
          </p:nvPr>
        </p:nvSpPr>
        <p:spPr>
          <a:xfrm>
            <a:off x="230909" y="157018"/>
            <a:ext cx="4100946" cy="512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3.Інші техніки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ІІ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Кокош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Поліна , 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Мідоні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К. А.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4. Вироби з природного матеріалу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ІІ місце Георгієва </a:t>
            </a:r>
            <a:r>
              <a:rPr lang="uk-UA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Віргінія, 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Мідоні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К. А.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</a:t>
            </a:r>
            <a:r>
              <a:rPr lang="uk-UA" b="1" dirty="0">
                <a:solidFill>
                  <a:srgbClr val="C00000"/>
                </a:solidFill>
                <a:latin typeface="Arial Black" panose="020B0A04020102020204" pitchFamily="34" charset="0"/>
              </a:rPr>
              <a:t>“Космічні фантазії”</a:t>
            </a:r>
            <a:endParaRPr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rgbClr val="7030A0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Номінація “ Образотворче мистецтво”</a:t>
            </a:r>
            <a:endParaRPr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місце    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Капсамун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 Аріадна </a:t>
            </a:r>
            <a:r>
              <a:rPr lang="uk-UA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 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Коліогло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О.Ф.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rgbClr val="7030A0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Номінація ”Декоративно-прикладне мистецтво”</a:t>
            </a:r>
            <a:endParaRPr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 місце 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Борня Максим , керівник Борня М. Ф.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 місце 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Георгієва </a:t>
            </a:r>
            <a:r>
              <a:rPr lang="uk-UA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Віргінія, 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Мідоні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К. А.</a:t>
            </a:r>
            <a:endParaRPr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ІІІ місце(2 роботи) 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Георгієва </a:t>
            </a:r>
            <a:r>
              <a:rPr lang="uk-UA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Віргінія, 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Мідоні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К. А.</a:t>
            </a:r>
            <a:endParaRPr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rgbClr val="7030A0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Номінація “</a:t>
            </a:r>
            <a:r>
              <a:rPr lang="uk-UA" sz="1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Компютерна</a:t>
            </a: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 графіка ,фотомистецтво”</a:t>
            </a:r>
            <a:endParaRPr sz="1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Коліогло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1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Ілля, 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Лапікус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О.Ю.</a:t>
            </a:r>
            <a:endParaRPr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 algn="l" rtl="0">
              <a:spcBef>
                <a:spcPts val="32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uk-UA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</a:t>
            </a:r>
            <a:endParaRPr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8835" y="406400"/>
            <a:ext cx="4650509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320"/>
              </a:spcBef>
              <a:buClr>
                <a:srgbClr val="C00000"/>
              </a:buClr>
              <a:buSzPts val="1600"/>
            </a:pPr>
            <a:r>
              <a:rPr lang="uk-UA" sz="1800" b="1" dirty="0">
                <a:solidFill>
                  <a:srgbClr val="C00000"/>
                </a:solidFill>
                <a:latin typeface="Arial Black" panose="020B0A04020102020204" pitchFamily="34" charset="0"/>
              </a:rPr>
              <a:t>“ В об'єктиві натураліста “</a:t>
            </a:r>
            <a:endParaRPr lang="uk-UA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>
              <a:spcBef>
                <a:spcPts val="280"/>
              </a:spcBef>
              <a:buClr>
                <a:srgbClr val="C00000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 Номінація“ Фото”</a:t>
            </a:r>
          </a:p>
          <a:p>
            <a:pPr marL="274320" lvl="0" indent="-274320">
              <a:spcBef>
                <a:spcPts val="280"/>
              </a:spcBef>
              <a:buClr>
                <a:schemeClr val="lt1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Карачебан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Андрій ,керівник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Карачебан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О.І.</a:t>
            </a:r>
          </a:p>
          <a:p>
            <a:pPr marL="274320" lvl="0" indent="-274320">
              <a:spcBef>
                <a:spcPts val="280"/>
              </a:spcBef>
              <a:buClr>
                <a:schemeClr val="lt1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Казанаклі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Евеліна ,керівник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Нєдєлку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О.Г.</a:t>
            </a:r>
          </a:p>
          <a:p>
            <a:pPr marL="274320" lvl="0" indent="-274320">
              <a:spcBef>
                <a:spcPts val="280"/>
              </a:spcBef>
              <a:buClr>
                <a:schemeClr val="lt1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Узун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Валерія ,керівник Бринза О.І.</a:t>
            </a:r>
          </a:p>
          <a:p>
            <a:pPr marL="274320" lvl="0" indent="-274320">
              <a:spcBef>
                <a:spcPts val="280"/>
              </a:spcBef>
              <a:buClr>
                <a:schemeClr val="lt1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Морару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Сергій ,керівник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Жоля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А.І.</a:t>
            </a:r>
          </a:p>
          <a:p>
            <a:pPr marL="274320" lvl="0" indent="-274320">
              <a:spcBef>
                <a:spcPts val="280"/>
              </a:spcBef>
              <a:buClr>
                <a:srgbClr val="C00000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Номінація  “Відео”</a:t>
            </a:r>
          </a:p>
          <a:p>
            <a:pPr marL="274320" lvl="0" indent="-274320">
              <a:spcBef>
                <a:spcPts val="280"/>
              </a:spcBef>
              <a:buClr>
                <a:schemeClr val="lt1"/>
              </a:buClr>
              <a:buSzPts val="1400"/>
            </a:pPr>
            <a:r>
              <a:rPr lang="uk-UA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І місце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Узун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Валерія,керівник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 </a:t>
            </a:r>
            <a:r>
              <a:rPr lang="uk-UA" sz="16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Нєдєлку</a:t>
            </a:r>
            <a:r>
              <a:rPr lang="uk-UA" sz="1600" dirty="0">
                <a:solidFill>
                  <a:srgbClr val="C00000"/>
                </a:solidFill>
                <a:latin typeface="Arial Black" panose="020B0A04020102020204" pitchFamily="34" charset="0"/>
              </a:rPr>
              <a:t> О.Г.</a:t>
            </a:r>
          </a:p>
          <a:p>
            <a:pPr marL="274320" lvl="0" indent="-274320">
              <a:spcBef>
                <a:spcPts val="400"/>
              </a:spcBef>
              <a:buClr>
                <a:srgbClr val="C00000"/>
              </a:buClr>
              <a:buSzPts val="2000"/>
            </a:pPr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ІІІ місце в обласному етапі номінація “Відео” </a:t>
            </a:r>
            <a:endParaRPr lang="uk-UA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>
              <a:spcBef>
                <a:spcPts val="400"/>
              </a:spcBef>
              <a:buClr>
                <a:srgbClr val="C00000"/>
              </a:buClr>
              <a:buSzPts val="2000"/>
            </a:pPr>
            <a:r>
              <a:rPr lang="uk-UA" sz="2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Узун</a:t>
            </a:r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 Валерія ,керівник </a:t>
            </a:r>
            <a:r>
              <a:rPr lang="uk-UA" sz="2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Нєдєлку</a:t>
            </a:r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 О.Г.</a:t>
            </a:r>
            <a:endParaRPr lang="uk-UA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274320" lvl="0" indent="-274320">
              <a:spcBef>
                <a:spcPts val="400"/>
              </a:spcBef>
              <a:buClr>
                <a:srgbClr val="C00000"/>
              </a:buClr>
              <a:buSzPts val="2000"/>
            </a:pPr>
            <a:r>
              <a:rPr lang="uk-UA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uk-UA" sz="2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0" y="2132856"/>
            <a:ext cx="9144000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dirty="0"/>
              <a:t>     </a:t>
            </a:r>
            <a:r>
              <a:rPr lang="uk-UA" sz="3200" dirty="0">
                <a:solidFill>
                  <a:srgbClr val="FF0000"/>
                </a:solidFill>
              </a:rPr>
              <a:t>Були направлені на міський етап роботи 3 учнів</a:t>
            </a:r>
            <a:endParaRPr dirty="0">
              <a:solidFill>
                <a:srgbClr val="FF0000"/>
              </a:solidFill>
            </a:endParaRPr>
          </a:p>
          <a:p>
            <a:pPr marL="274320" lvl="0" indent="-27432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 err="1">
                <a:solidFill>
                  <a:srgbClr val="FF0000"/>
                </a:solidFill>
              </a:rPr>
              <a:t>Нідєльчу</a:t>
            </a:r>
            <a:r>
              <a:rPr lang="uk-UA" sz="3200" dirty="0">
                <a:solidFill>
                  <a:srgbClr val="FF0000"/>
                </a:solidFill>
              </a:rPr>
              <a:t> Тетяни, </a:t>
            </a:r>
            <a:r>
              <a:rPr lang="uk-UA" sz="3200" dirty="0" err="1">
                <a:solidFill>
                  <a:srgbClr val="FF0000"/>
                </a:solidFill>
              </a:rPr>
              <a:t>Капсамун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 err="1">
                <a:solidFill>
                  <a:srgbClr val="FF0000"/>
                </a:solidFill>
              </a:rPr>
              <a:t>Аріадни,Борня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 err="1">
                <a:solidFill>
                  <a:srgbClr val="FF0000"/>
                </a:solidFill>
              </a:rPr>
              <a:t>Максима,керівник</a:t>
            </a:r>
            <a:r>
              <a:rPr lang="uk-UA" sz="3200" dirty="0">
                <a:solidFill>
                  <a:srgbClr val="FF0000"/>
                </a:solidFill>
              </a:rPr>
              <a:t> </a:t>
            </a:r>
            <a:r>
              <a:rPr lang="uk-UA" sz="3200" dirty="0" err="1">
                <a:solidFill>
                  <a:srgbClr val="FF0000"/>
                </a:solidFill>
              </a:rPr>
              <a:t>Коліогло</a:t>
            </a:r>
            <a:r>
              <a:rPr lang="uk-UA" sz="3200" dirty="0">
                <a:solidFill>
                  <a:srgbClr val="FF0000"/>
                </a:solidFill>
              </a:rPr>
              <a:t> О.Ф.</a:t>
            </a:r>
            <a:endParaRPr dirty="0">
              <a:solidFill>
                <a:srgbClr val="FF0000"/>
              </a:solidFill>
            </a:endParaRPr>
          </a:p>
          <a:p>
            <a:pPr marL="274320" lvl="0" indent="-27432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dirty="0">
                <a:solidFill>
                  <a:srgbClr val="FF0000"/>
                </a:solidFill>
              </a:rPr>
              <a:t>  і відмічені як найкращі </a:t>
            </a:r>
            <a:r>
              <a:rPr lang="uk-UA" sz="3200" dirty="0" err="1">
                <a:solidFill>
                  <a:srgbClr val="FF0000"/>
                </a:solidFill>
              </a:rPr>
              <a:t>роботи,відправлені</a:t>
            </a:r>
            <a:r>
              <a:rPr lang="uk-UA" sz="3200" dirty="0">
                <a:solidFill>
                  <a:srgbClr val="FF0000"/>
                </a:solidFill>
              </a:rPr>
              <a:t> в Одесу. </a:t>
            </a:r>
            <a:endParaRPr dirty="0">
              <a:solidFill>
                <a:srgbClr val="FF0000"/>
              </a:solidFill>
            </a:endParaRPr>
          </a:p>
          <a:p>
            <a:pPr marL="274320" lvl="0" indent="-27432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3200" dirty="0"/>
          </a:p>
          <a:p>
            <a:pPr marL="274320" lvl="0" indent="-27432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uk-UA" sz="3200" dirty="0"/>
              <a:t> </a:t>
            </a:r>
            <a:endParaRPr sz="3200" dirty="0"/>
          </a:p>
        </p:txBody>
      </p:sp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465126" y="153390"/>
            <a:ext cx="6768752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 Black"/>
              <a:buNone/>
            </a:pPr>
            <a:r>
              <a:rPr lang="uk-UA" sz="3200" b="1" dirty="0">
                <a:solidFill>
                  <a:srgbClr val="C00000"/>
                </a:solidFill>
              </a:rPr>
              <a:t>           “ЗООЛОГІЧНА ГАЛЕРЕЯ “</a:t>
            </a:r>
            <a:endParaRPr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369" y="704006"/>
            <a:ext cx="3220631" cy="241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3" y="1131002"/>
            <a:ext cx="3859901" cy="289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62952" y="0"/>
            <a:ext cx="6968861" cy="882275"/>
          </a:xfrm>
        </p:spPr>
        <p:txBody>
          <a:bodyPr>
            <a:noAutofit/>
          </a:bodyPr>
          <a:lstStyle/>
          <a:p>
            <a:pPr algn="ctr"/>
            <a:r>
              <a:rPr lang="" sz="3200" b="1" smtClean="0">
                <a:solidFill>
                  <a:srgbClr val="FF0000"/>
                </a:solidFill>
              </a:rPr>
              <a:t>Облаштування пришкілької території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350" y="935076"/>
            <a:ext cx="6543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Б</a:t>
            </a:r>
            <a:r>
              <a:rPr lang="" sz="2000" b="1" smtClean="0">
                <a:solidFill>
                  <a:srgbClr val="FF0000"/>
                </a:solidFill>
                <a:latin typeface="Arial Black" pitchFamily="34" charset="0"/>
              </a:rPr>
              <a:t>ули посаджені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" sz="2000" b="1" smtClean="0">
                <a:solidFill>
                  <a:srgbClr val="FF0000"/>
                </a:solidFill>
                <a:latin typeface="Arial Black" pitchFamily="34" charset="0"/>
              </a:rPr>
              <a:t> 130 дерев та багато квітів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1742"/>
            <a:ext cx="3199051" cy="239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45" y="3789704"/>
            <a:ext cx="3281856" cy="2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1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 descr="C:\Users\Оксана Александровна\Desktop\images (1).jpg"/>
          <p:cNvPicPr preferRelativeResize="0"/>
          <p:nvPr/>
        </p:nvPicPr>
        <p:blipFill rotWithShape="1">
          <a:blip r:embed="rId3">
            <a:alphaModFix/>
          </a:blip>
          <a:srcRect l="7270" t="4641" r="13844" b="4641"/>
          <a:stretch/>
        </p:blipFill>
        <p:spPr>
          <a:xfrm>
            <a:off x="5886337" y="3789040"/>
            <a:ext cx="2969631" cy="29696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1763688" y="260648"/>
            <a:ext cx="5904656" cy="2085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C00000"/>
                </a:solidFill>
              </a:rPr>
              <a:t>ДОПОМІЖНІ СЛУЖБИ </a:t>
            </a:r>
            <a:endParaRPr sz="3600">
              <a:solidFill>
                <a:srgbClr val="C00000"/>
              </a:solidFill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323528" y="1484784"/>
            <a:ext cx="8676456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Педагог-організатор 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Нєдєлку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О.Г., 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                  Бринза О.І.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Соціальний педагог 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Павєл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Л.О.</a:t>
            </a:r>
            <a:endParaRPr dirty="0"/>
          </a:p>
          <a:p>
            <a:pPr marL="274320" lvl="0" indent="-274320"/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Психолог 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Дунав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О.О</a:t>
            </a:r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</a:p>
          <a:p>
            <a:pPr marL="274320" lvl="0" indent="-274320"/>
            <a:r>
              <a:rPr lang="uk-UA" sz="2800" b="1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Секретар 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Карачебан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В.М</a:t>
            </a:r>
            <a:endParaRPr sz="2800"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Бібліотекар 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Войнова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М.Г.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Медична сестра – </a:t>
            </a:r>
            <a:r>
              <a:rPr lang="uk-UA" sz="2800" b="1" dirty="0" err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Тихня</a:t>
            </a:r>
            <a:r>
              <a:rPr lang="uk-UA" sz="2800" b="1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В.Д.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/>
        </p:nvSpPr>
        <p:spPr>
          <a:xfrm>
            <a:off x="107504" y="548680"/>
            <a:ext cx="9036496" cy="55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74320" lvl="0" indent="-274320" algn="ctr">
              <a:buClr>
                <a:schemeClr val="accent3"/>
              </a:buClr>
              <a:buSzPct val="100000"/>
            </a:pPr>
            <a:r>
              <a:rPr lang="uk-UA" sz="3600" b="1" dirty="0">
                <a:solidFill>
                  <a:srgbClr val="C00000"/>
                </a:solidFill>
              </a:rPr>
              <a:t>ПІДГОТОВКА ДО НОВОГО </a:t>
            </a:r>
            <a:br>
              <a:rPr lang="uk-UA" sz="3600" b="1" dirty="0">
                <a:solidFill>
                  <a:srgbClr val="C00000"/>
                </a:solidFill>
              </a:rPr>
            </a:br>
            <a:r>
              <a:rPr lang="uk-UA" sz="3600" b="1" dirty="0">
                <a:solidFill>
                  <a:srgbClr val="C00000"/>
                </a:solidFill>
              </a:rPr>
              <a:t>НАВЧАЛЬНОГО РОКУ:</a:t>
            </a:r>
            <a:br>
              <a:rPr lang="uk-UA" sz="3600" b="1" dirty="0">
                <a:solidFill>
                  <a:srgbClr val="C00000"/>
                </a:solidFill>
              </a:rPr>
            </a:br>
            <a:endParaRPr lang="" sz="3600" cap="none" dirty="0" smtClean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r>
              <a:rPr lang="uk-UA" sz="36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ЗАДАЧІ </a:t>
            </a:r>
            <a:r>
              <a:rPr lang="uk-UA" sz="36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ШКОЛИ:</a:t>
            </a:r>
            <a:endParaRPr dirty="0"/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40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74320" marR="0" lvl="0" indent="-27432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ПІДВИЩЕННЯ ЯКОСТІ ЗНАНЬ;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СТВОРЕННЯ БЕЗПЕЧНОГО СЕРЕДОВИЩА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;</a:t>
            </a:r>
            <a:r>
              <a:rPr lang="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ru-RU" sz="2400" cap="none" dirty="0" smtClean="0">
                <a:solidFill>
                  <a:srgbClr val="C0000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ОБЛАШТУВАННЯ БОМБОСХОВИЩ</a:t>
            </a:r>
            <a:r>
              <a:rPr lang="" sz="2400" cap="none" smtClean="0">
                <a:solidFill>
                  <a:srgbClr val="C0000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;</a:t>
            </a:r>
            <a:endParaRPr lang="ru-RU" sz="2400" dirty="0" smtClean="0">
              <a:latin typeface="Arial Black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ПАТРІОТИЧНЕ ВИХОВАННЯ УЧНІВ;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ЕКОЛОГІЧНЕ ВИХОВАННЯ УЧНІВ;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ПІДГОТОВКА ВИПУСКНИКА, ЗДІБНОГО ДО СУЧАСНИХ ВИМОГ;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СПІВПРАЦЯ ШКОЛИ І БАТЬКІВ;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Char char="-"/>
            </a:pP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ЗДІЙСНЕННЯ ІНВЕСТИЦІЙНИХ ПРОЕКТІВ ДЛЯ ЗМІЦНЕННЯ МАТЕРІАЛЬНОЇ БАЗИ ШКОЛИ </a:t>
            </a:r>
            <a:r>
              <a:rPr lang="" sz="240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ДЛЯ </a:t>
            </a: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СТВОРЕННЯ УМОВ </a:t>
            </a:r>
            <a:r>
              <a:rPr lang="uk-UA" sz="2400" cap="none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НАВЧАННЯ </a:t>
            </a:r>
            <a:r>
              <a:rPr lang="uk-UA" sz="2400" cap="none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І ВИХОВАННЯ. </a:t>
            </a:r>
            <a:endParaRPr dirty="0"/>
          </a:p>
          <a:p>
            <a:pPr marL="342900" marR="0" lvl="0" indent="-213359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342900" marR="0" lvl="0" indent="-213359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 Black"/>
              <a:buNone/>
            </a:pPr>
            <a:endParaRPr sz="2400" cap="none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/>
          <p:nvPr/>
        </p:nvSpPr>
        <p:spPr>
          <a:xfrm>
            <a:off x="213365" y="96235"/>
            <a:ext cx="8928992" cy="260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Набір до 1-х класів: 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</a:pP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1-А кл. з </a:t>
            </a:r>
            <a:r>
              <a:rPr lang="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молдовською</a:t>
            </a:r>
            <a:r>
              <a:rPr lang="uk-UA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мовою навчання – </a:t>
            </a:r>
            <a:r>
              <a:rPr lang="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uk-UA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учнів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(кл. керівник – </a:t>
            </a:r>
            <a:r>
              <a:rPr lang="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Карагяур Д.М.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</a:pP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1-Б кл. з українською мовою навчання – </a:t>
            </a:r>
            <a:r>
              <a:rPr lang="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lang="uk-UA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учнів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(кл. керівник – </a:t>
            </a:r>
            <a:r>
              <a:rPr lang="" sz="2000" dirty="0" smtClean="0">
                <a:solidFill>
                  <a:srgbClr val="C00000"/>
                </a:solidFill>
              </a:rPr>
              <a:t>Чєрнєга Ж.В.</a:t>
            </a:r>
            <a:r>
              <a:rPr lang="uk-UA" sz="2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Набір до 10-х класів:  </a:t>
            </a:r>
            <a:r>
              <a:rPr lang="" sz="2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30 учнів</a:t>
            </a:r>
            <a:r>
              <a:rPr lang="uk-UA" sz="20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lang="" sz="2000" b="1" dirty="0" smtClean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rgbClr val="AD1F41"/>
                </a:solidFill>
                <a:latin typeface="Arial"/>
                <a:ea typeface="Arial"/>
                <a:cs typeface="Arial"/>
                <a:sym typeface="Arial"/>
              </a:rPr>
              <a:t>Упорядкування </a:t>
            </a:r>
            <a:r>
              <a:rPr lang="uk-UA" sz="2000" b="1" dirty="0">
                <a:solidFill>
                  <a:srgbClr val="AD1F41"/>
                </a:solidFill>
                <a:latin typeface="Arial"/>
                <a:ea typeface="Arial"/>
                <a:cs typeface="Arial"/>
                <a:sym typeface="Arial"/>
              </a:rPr>
              <a:t>музейного комплексу: “Пам’ять”,  “Історія школи</a:t>
            </a:r>
            <a:r>
              <a:rPr lang="uk-UA" sz="2000" b="1" dirty="0" smtClean="0">
                <a:solidFill>
                  <a:srgbClr val="AD1F41"/>
                </a:solidFill>
                <a:latin typeface="Arial"/>
                <a:ea typeface="Arial"/>
                <a:cs typeface="Arial"/>
                <a:sym typeface="Arial"/>
              </a:rPr>
              <a:t>”.</a:t>
            </a:r>
            <a:endParaRPr sz="2000" b="1" dirty="0">
              <a:solidFill>
                <a:srgbClr val="AD1F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0" y="2945292"/>
            <a:ext cx="4444932" cy="332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37" y="2945292"/>
            <a:ext cx="4048152" cy="344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" name="Google Shape;272;p44"/>
          <p:cNvGraphicFramePr/>
          <p:nvPr>
            <p:extLst>
              <p:ext uri="{D42A27DB-BD31-4B8C-83A1-F6EECF244321}">
                <p14:modId xmlns:p14="http://schemas.microsoft.com/office/powerpoint/2010/main" val="3222322294"/>
              </p:ext>
            </p:extLst>
          </p:nvPr>
        </p:nvGraphicFramePr>
        <p:xfrm>
          <a:off x="674768" y="589548"/>
          <a:ext cx="7603384" cy="6181550"/>
        </p:xfrm>
        <a:graphic>
          <a:graphicData uri="http://schemas.openxmlformats.org/drawingml/2006/table">
            <a:tbl>
              <a:tblPr>
                <a:noFill/>
                <a:tableStyleId>{6628C10A-ADD5-403B-BCA4-25846413CA78}</a:tableStyleId>
              </a:tblPr>
              <a:tblGrid>
                <a:gridCol w="1477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2022р.</a:t>
                      </a:r>
                      <a:endParaRPr sz="14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2023р.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6225">
                <a:tc>
                  <a:txBody>
                    <a:bodyPr/>
                    <a:lstStyle/>
                    <a:p>
                      <a:pPr marL="71755" marR="71755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Ремонт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Благоустрій </a:t>
                      </a: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пришкільної території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Фасаду.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Поточний ремонт спортзалу і кабінетів.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6725">
                <a:tc>
                  <a:txBody>
                    <a:bodyPr/>
                    <a:lstStyle/>
                    <a:p>
                      <a:pPr marL="300355" marR="71755" lvl="0" indent="-2286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Придбання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Облаштування </a:t>
                      </a: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школи системою пожежної сигналізації.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 err="1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Обла</a:t>
                      </a:r>
                      <a:r>
                        <a:rPr lang="" sz="1800" u="none" strike="noStrike" cap="none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штування</a:t>
                      </a:r>
                      <a:r>
                        <a:rPr lang="uk-UA" sz="18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" sz="1800" u="none" strike="noStrike" cap="none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бомбосховищ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Комп’ютери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Меблі для </a:t>
                      </a:r>
                      <a:r>
                        <a:rPr lang="uk-UA" sz="20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кабінетів</a:t>
                      </a: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технології, мистецтва і математики.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Обладнання для спортивного залу</a:t>
                      </a:r>
                      <a:r>
                        <a:rPr lang="uk-UA" sz="18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lang="" sz="1800" u="none" strike="noStrike" cap="none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  <a:tabLst/>
                        <a:defRPr/>
                      </a:pPr>
                      <a:r>
                        <a:rPr lang="uk-UA" sz="180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Запуск плавального басейну.</a:t>
                      </a:r>
                      <a:endParaRPr lang="uk-UA" sz="1800" u="none" strike="noStrike" cap="none" dirty="0" smtClean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None/>
                      </a:pP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3925">
                <a:tc>
                  <a:txBody>
                    <a:bodyPr/>
                    <a:lstStyle/>
                    <a:p>
                      <a:pPr marL="0" marR="7175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None/>
                      </a:pPr>
                      <a:r>
                        <a:rPr lang="uk-UA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Заміна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Вікна в коридорах, туалетах – 70 шт.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Вікна – 60 шт.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 Black"/>
                        <a:buAutoNum type="arabicPeriod"/>
                      </a:pPr>
                      <a:r>
                        <a:rPr lang="uk-UA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Каналізаційна система та теплотраса.</a:t>
                      </a:r>
                      <a:endParaRPr sz="14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375" marR="453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3" name="Google Shape;273;p44"/>
          <p:cNvSpPr/>
          <p:nvPr/>
        </p:nvSpPr>
        <p:spPr>
          <a:xfrm>
            <a:off x="1408853" y="-10616"/>
            <a:ext cx="58907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uk-UA" sz="3200" b="1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ІНВЕСТИЦІЙНІ ПОТРЕБИ ШКОЛИ</a:t>
            </a:r>
            <a:endParaRPr sz="11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ndara"/>
              <a:buNone/>
            </a:pPr>
            <a:endParaRPr sz="40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/>
        </p:nvSpPr>
        <p:spPr>
          <a:xfrm>
            <a:off x="1691680" y="1052736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ДЯКУЮ ЗА УВАГУ!</a:t>
            </a:r>
            <a:endParaRPr sz="3600" b="1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11560" y="4653136"/>
            <a:ext cx="8157592" cy="186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 Black"/>
              <a:buNone/>
            </a:pPr>
            <a:r>
              <a:rPr lang="uk-UA" sz="2400" dirty="0">
                <a:solidFill>
                  <a:srgbClr val="C00000"/>
                </a:solidFill>
              </a:rPr>
              <a:t>ШКОЛА ПОВНІСТЮ УКОМПЛЕКТОВАНА КАДРАМИ. 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У КОЛЕКТИВІ 54 ПЕДПРАЦІВНИКИ, З НИХ 5 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smtClean="0">
                <a:solidFill>
                  <a:srgbClr val="C00000"/>
                </a:solidFill>
              </a:rPr>
              <a:t>Д</a:t>
            </a:r>
            <a:r>
              <a:rPr lang="" sz="2400" smtClean="0">
                <a:solidFill>
                  <a:srgbClr val="C00000"/>
                </a:solidFill>
              </a:rPr>
              <a:t>Е</a:t>
            </a:r>
            <a:r>
              <a:rPr lang="uk-UA" sz="2400" smtClean="0">
                <a:solidFill>
                  <a:srgbClr val="C00000"/>
                </a:solidFill>
              </a:rPr>
              <a:t>  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l="9783" t="20290" r="11956" b="18841"/>
          <a:stretch/>
        </p:blipFill>
        <p:spPr>
          <a:xfrm>
            <a:off x="925113" y="260648"/>
            <a:ext cx="7308869" cy="42635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ctrTitle"/>
          </p:nvPr>
        </p:nvSpPr>
        <p:spPr>
          <a:xfrm>
            <a:off x="1187624" y="260648"/>
            <a:ext cx="6696744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 Black"/>
              <a:buNone/>
            </a:pPr>
            <a:r>
              <a:rPr lang="uk-UA" sz="3600" b="1">
                <a:solidFill>
                  <a:srgbClr val="C00000"/>
                </a:solidFill>
              </a:rPr>
              <a:t>ПЕДАГОГІЧНИЙ КОЛЕКТИВ </a:t>
            </a:r>
            <a:br>
              <a:rPr lang="uk-UA" sz="3600" b="1">
                <a:solidFill>
                  <a:srgbClr val="C00000"/>
                </a:solidFill>
              </a:rPr>
            </a:br>
            <a:r>
              <a:rPr lang="uk-UA" sz="3600" b="1">
                <a:solidFill>
                  <a:srgbClr val="C00000"/>
                </a:solidFill>
              </a:rPr>
              <a:t>ТА  ПЕДАГОГІЧНІ КАТЕГОРІЇ</a:t>
            </a:r>
            <a:endParaRPr sz="3600" b="1">
              <a:solidFill>
                <a:srgbClr val="C00000"/>
              </a:solidFill>
            </a:endParaRPr>
          </a:p>
        </p:txBody>
      </p:sp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772816"/>
            <a:ext cx="8496944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328242" y="548680"/>
            <a:ext cx="5616624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C00000"/>
                </a:solidFill>
              </a:rPr>
              <a:t>ПЕДАГОГІЧНІ ЗВАННЯ </a:t>
            </a:r>
            <a:endParaRPr sz="3600">
              <a:solidFill>
                <a:srgbClr val="C00000"/>
              </a:solidFill>
            </a:endParaRPr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1916832"/>
            <a:ext cx="806489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descr="Медаль золота Найкращий вчитель, 5 см"/>
          <p:cNvPicPr preferRelativeResize="0"/>
          <p:nvPr/>
        </p:nvPicPr>
        <p:blipFill rotWithShape="1">
          <a:blip r:embed="rId4">
            <a:alphaModFix/>
          </a:blip>
          <a:srcRect l="9441" t="8544" r="10305" b="11202"/>
          <a:stretch/>
        </p:blipFill>
        <p:spPr>
          <a:xfrm>
            <a:off x="179512" y="4653136"/>
            <a:ext cx="1872208" cy="1872208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35" name="Google Shape;135;p20" descr="C:\Users\scola\OneDrive\Рабочий стол\3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0152" y="65550"/>
            <a:ext cx="3096344" cy="22100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1259632" y="116632"/>
            <a:ext cx="6742512" cy="197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FF0000"/>
                </a:solidFill>
              </a:rPr>
              <a:t>ПЕДАГОГІЧНИЙ СТАЖ</a:t>
            </a:r>
            <a:endParaRPr sz="3600">
              <a:solidFill>
                <a:srgbClr val="FF0000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1043608" y="116632"/>
            <a:ext cx="7488832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Arial Black"/>
              <a:buNone/>
            </a:pPr>
            <a:r>
              <a:rPr lang="uk-UA" sz="4000">
                <a:solidFill>
                  <a:srgbClr val="FF0000"/>
                </a:solidFill>
              </a:rPr>
              <a:t>ВІКОВА КАТЕГОРІЯ</a:t>
            </a:r>
            <a:endParaRPr sz="4000">
              <a:solidFill>
                <a:srgbClr val="FF0000"/>
              </a:solidFill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2051720" y="0"/>
            <a:ext cx="5688632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D1F41"/>
              </a:buClr>
              <a:buSzPts val="3600"/>
              <a:buFont typeface="Arial Black"/>
              <a:buNone/>
            </a:pPr>
            <a:r>
              <a:rPr lang="uk-UA" sz="3600">
                <a:solidFill>
                  <a:srgbClr val="AD1F41"/>
                </a:solidFill>
                <a:latin typeface="Arial Black"/>
                <a:ea typeface="Arial Black"/>
                <a:cs typeface="Arial Black"/>
                <a:sym typeface="Arial Black"/>
              </a:rPr>
              <a:t>АТЕСТАЦІЯ 2022</a:t>
            </a:r>
            <a:endParaRPr sz="3600">
              <a:solidFill>
                <a:srgbClr val="AD1F4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107504" y="520511"/>
            <a:ext cx="9036496" cy="600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1.Підтверджено  кваліфікаційну категорію «спеціаліст вищої категорії» та звання «старший учитель»:</a:t>
            </a:r>
            <a:endParaRPr sz="1600" b="0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Гуцол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М.К.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молдавської мови та літератури;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Мідоні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К.А.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обслуговуючої праці та географії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" sz="1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" sz="1800" b="1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     </a:t>
            </a:r>
            <a:r>
              <a:rPr lang="uk-UA" sz="1800" b="1" dirty="0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2.Підтверджено </a:t>
            </a:r>
            <a:r>
              <a:rPr lang="uk-UA" sz="1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кваліфікаційну категорію «спеціаліст вищої категорії» та встановлено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uk-UA" sz="1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педагогічне звання «старший учитель»: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Мітіогло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М.М.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української мови та літератури, зарубіжної літератури;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Узун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А.В.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початкових класів, української мови та літератури;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3. Присвоєно кваліфікаційну категорію «спеціаліст вищої категорії»:</a:t>
            </a:r>
            <a:endParaRPr sz="1600" b="0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Капсамун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О.М.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початкових класів;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Войновій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М.К.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початкових класів, вихователь ГПД;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Борні М.Ф.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музичного мистецтва та мистецтва;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4. Підтверджено кваліфікаційну категорію «спеціаліст вищої категорії» </a:t>
            </a:r>
            <a:r>
              <a:rPr lang="uk-UA" sz="1800" b="1" i="0" u="none" strike="noStrike" cap="none" dirty="0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та</a:t>
            </a:r>
            <a:r>
              <a:rPr lang="" sz="1800" b="1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uk-UA" sz="1800" b="1" i="0" u="none" strike="noStrike" cap="none" dirty="0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присвоєно </a:t>
            </a: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педагогічне звання «вчитель методист»:</a:t>
            </a:r>
            <a:endParaRPr sz="1600" b="0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Мітіоглу В.М.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української мови та літератури, зарубіжної літератури.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" sz="1800" b="1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        </a:t>
            </a:r>
            <a:r>
              <a:rPr lang="uk-UA" sz="1800" b="1" dirty="0" smtClean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5</a:t>
            </a:r>
            <a:r>
              <a:rPr lang="uk-UA" sz="1800" b="1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. Присвоєно кваліфікаційну категорію «спеціаліст першої категорії»: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Дунав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О.О.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практичному психологу, вчителю математики та фізики;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6. Підтверджено кваліфікаційну категорію «спеціаліст першої категорії»:</a:t>
            </a:r>
            <a:endParaRPr sz="1600" b="0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Думав Н.М.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англійської мови.</a:t>
            </a:r>
            <a:endParaRPr sz="16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7.  Присвоєно кваліфікаційну категорію «спеціаліст другої категорії»:</a:t>
            </a:r>
            <a:endParaRPr sz="1600" b="0" i="0" u="none" strike="noStrike" cap="none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Карачебан</a:t>
            </a:r>
            <a:r>
              <a:rPr lang="uk-UA" sz="1800" b="1" dirty="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 К.О. </a:t>
            </a:r>
            <a:r>
              <a:rPr lang="uk-UA" sz="1800" dirty="0">
                <a:solidFill>
                  <a:srgbClr val="002060"/>
                </a:solidFill>
                <a:latin typeface="Candara"/>
                <a:ea typeface="Candara"/>
                <a:cs typeface="Candara"/>
                <a:sym typeface="Candara"/>
              </a:rPr>
              <a:t>- вчителю географії, природознавства, біології та хімії</a:t>
            </a:r>
            <a:endParaRPr sz="1800" dirty="0">
              <a:solidFill>
                <a:srgbClr val="00206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2276</Words>
  <Application>Microsoft Office PowerPoint</Application>
  <PresentationFormat>Экран (4:3)</PresentationFormat>
  <Paragraphs>881</Paragraphs>
  <Slides>33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Candara</vt:lpstr>
      <vt:lpstr>Tahoma</vt:lpstr>
      <vt:lpstr>Noto Sans Symbols</vt:lpstr>
      <vt:lpstr>Calibri</vt:lpstr>
      <vt:lpstr>Times New Roman</vt:lpstr>
      <vt:lpstr>Arial Black</vt:lpstr>
      <vt:lpstr>Tradeshow</vt:lpstr>
      <vt:lpstr>Презентация PowerPoint</vt:lpstr>
      <vt:lpstr>АДМІНІСТРАЦІЯ ШКОЛИ </vt:lpstr>
      <vt:lpstr>ДОПОМІЖНІ СЛУЖБИ </vt:lpstr>
      <vt:lpstr>ШКОЛА ПОВНІСТЮ УКОМПЛЕКТОВАНА КАДРАМИ.  У КОЛЕКТИВІ 54 ПЕДПРАЦІВНИКИ, З НИХ 5  ДЕ  </vt:lpstr>
      <vt:lpstr>ПЕДАГОГІЧНИЙ КОЛЕКТИВ  ТА  ПЕДАГОГІЧНІ КАТЕГОРІЇ</vt:lpstr>
      <vt:lpstr>ПЕДАГОГІЧНІ ЗВАННЯ </vt:lpstr>
      <vt:lpstr>ПЕДАГОГІЧНИЙ СТАЖ</vt:lpstr>
      <vt:lpstr>ВІКОВА КАТЕГОРІЯ</vt:lpstr>
      <vt:lpstr>АТЕСТАЦІЯ 2022</vt:lpstr>
      <vt:lpstr> В ШКОЛІ -  414  УЧНЯ    24 КЛАСИ: </vt:lpstr>
      <vt:lpstr>АКАДЕМІЧНА УСПІШНІСТЬ УЧНІВ</vt:lpstr>
      <vt:lpstr>ОРГАНІЗАЦІЯ ІНКЛЮЗИВНОГО НАВЧАННЯ. У  закладі  створено  необхідні  умови  для  навчання  дітей  з  особливими освітніми  потребами.  З  2018/2019  навчального  року  функціонують  класи  з  інклюзивним  навчанням. У 2021-2022 н.р. в школі створені 2 класа з інклюзивним навчанням, де навчаються 3 учнів з ООП. Саме тому   у 2018 -2019 н.р. відкрито ресурсну кімнату.         Ресурсна кімната  оснащена індивідуальними  партами,  безкаркасними кріслами, необхідною оргтехнікою,  включаючи проєктор, принтер  і ноутбук.      Зона сенсорного інтегрування  для стимуляції усіх органів чуття і сприйняття – сухий басейн, балансири, інтеграційні доріжки.       Зона для спортивної і лікувальної фізкультури-шведська стінка, тунель, масажні доріжки</vt:lpstr>
      <vt:lpstr>ОРГАНІЗАЦІЯ ХАРЧУВАННЯ В ШКОЛІ  Безоплатне харчування: 1. Діти, позбавленні батьківського піклування – 2. 2. Діти, охоплені інклюзивним навчанням – 3. 3. Діти із малозабезпечених родин – 11. 4. Діти із родин переселенців – 2. 5. Діти, родини яких опинилися у складних життєвих  обставинах (рішення сесії) – 54.  Харчування за кошти батьків – всі бажаючі.   БЕЗПЕЧНЕ СЕРЕДОВИЩЕ В ШКОЛІ В школі створені умови для 414 учня, 96 робітників. </vt:lpstr>
      <vt:lpstr>УЧАСТЬ  У КОНКУРСАХ  2021/2022 Н.Р. </vt:lpstr>
      <vt:lpstr>Результати участі у ІІ турі  Всеукраїнських предметних олімпіад</vt:lpstr>
      <vt:lpstr>Результати І етапу Всеукраїнського конкурсу – захисту науково – дослідницьких робіт учнів - членів МАН</vt:lpstr>
      <vt:lpstr>Презентация PowerPoint</vt:lpstr>
      <vt:lpstr>Результати участі у ІІ турі конкурсу ім. П. Яцика</vt:lpstr>
      <vt:lpstr>          ВИХОВНА РОБОТА                             2021-2022 Н.Р.</vt:lpstr>
      <vt:lpstr>               І СЕМЕСТР </vt:lpstr>
      <vt:lpstr>НАЙКРАЩІ РОБОТИ УЧНІВ ,ЩО НАЙБІЛЬШЕ РОЗКРИЛИ ЗМІСТ ПОЗАУРОЧНОЇ РОБОТИ ЕКОЛОГО-НАТУРАЛІСТИЧНОГО СПРЯМУВАННЯ ,ПОВАЖНИМ ЖУРІ БУЛИ ВІДІБРАНІ  ДЛЯ УЧАСТІ У ЗАОЧНІЙ ОБЛАСНІЙ ВИСТАВЦІ ДОСЯГНЕНЬ ЮНИХ НАТУРАЛІСТІВ :</vt:lpstr>
      <vt:lpstr>Презентация PowerPoint</vt:lpstr>
      <vt:lpstr>Презентация PowerPoint</vt:lpstr>
      <vt:lpstr>Презентация PowerPoint</vt:lpstr>
      <vt:lpstr>               ІІ СЕМЕСТР </vt:lpstr>
      <vt:lpstr>Презентация PowerPoint</vt:lpstr>
      <vt:lpstr>Презентация PowerPoint</vt:lpstr>
      <vt:lpstr>           “ЗООЛОГІЧНА ГАЛЕРЕЯ “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Windows User</cp:lastModifiedBy>
  <cp:revision>18</cp:revision>
  <cp:lastPrinted>2022-06-13T07:37:50Z</cp:lastPrinted>
  <dcterms:modified xsi:type="dcterms:W3CDTF">2022-06-13T09:58:36Z</dcterms:modified>
</cp:coreProperties>
</file>